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18288000" cy="10287000"/>
  <p:notesSz cx="6858000" cy="9144000"/>
  <p:embeddedFontLst>
    <p:embeddedFont>
      <p:font typeface="Bai Jamjuree" panose="020B0604020202020204" charset="-34"/>
      <p:regular r:id="rId48"/>
      <p:bold r:id="rId49"/>
      <p:italic r:id="rId50"/>
      <p:boldItalic r:id="rId51"/>
    </p:embeddedFont>
    <p:embeddedFont>
      <p:font typeface="Cormorant Garamond" panose="020B0604020202020204" charset="0"/>
      <p:regular r:id="rId52"/>
      <p:bold r:id="rId53"/>
      <p:italic r:id="rId54"/>
      <p:boldItalic r:id="rId55"/>
    </p:embeddedFont>
    <p:embeddedFont>
      <p:font typeface="Quicksand" panose="020B0604020202020204" charset="0"/>
      <p:regular r:id="rId56"/>
      <p:bold r:id="rId57"/>
    </p:embeddedFont>
    <p:embeddedFont>
      <p:font typeface="Quicksand Medium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jqr7FQj+In4l+izz+7uQns4L4k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bdb1501a7_1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g36bdb1501a7_1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f3d08c90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f3d08c90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4db90fbc9_1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4db90fbc9_1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bdb1501a7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36bdb1501a7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4db90fbc9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g344db90fbc9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6ecbaf303e_5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36ecbaf303e_5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ecbaf303e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36ecbaf303e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6f418dc51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36f418dc51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6f418dc51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36f418dc51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4db90fbc9_1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g344db90fbc9_1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710097b3d8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2" name="Google Shape;452;g3710097b3d8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70ffc7652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0" name="Google Shape;470;g370ffc7652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710097b3d8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0" name="Google Shape;480;g3710097b3d8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44db90fbc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0" name="Google Shape;490;g344db90fbc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f418dc51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0" name="Google Shape;500;g36f418dc51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10097b3d8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710097b3d8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7052cb7c2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4" name="Google Shape;534;g37052cb7c2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44db90fbc9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7" name="Google Shape;547;g344db90fbc9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44db90fbc9_4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9" name="Google Shape;559;g344db90fbc9_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44db90fbc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0" name="Google Shape;570;g344db90fbc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4db90fbc9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3" name="Google Shape;583;g344db90fbc9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4db90fbc9_1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4db90fbc9_1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44db90fbc9_9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44db90fbc9_9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44db90fbc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7" name="Google Shape;617;g344db90fbc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44db90fbc9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9" name="Google Shape;639;g344db90fbc9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44db90fbc9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344db90fbc9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44db90fbc9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44db90fbc9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44db90fbc9_9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44db90fbc9_9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710097b3d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3710097b3d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710097b3d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5" name="Google Shape;705;g3710097b3d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6ecbaf303e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5" name="Google Shape;715;g36ecbaf303e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44db90fbc9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44db90fbc9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44db90fbc9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44db90fbc9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6f5adb4f7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1" name="Google Shape;741;g36f5adb4f7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70f622ed7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70f622ed7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44db90fbc9_9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44db90fbc9_9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7" name="Google Shape;7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ec09d908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g36ec09d908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3d08c90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3d08c90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f3d08c904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f3d08c904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f3d08c904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6f3d08c904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ecbaf303e_5_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36ecbaf303e_5_1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36ecbaf303e_5_1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ecbaf303e_5_10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36ecbaf303e_5_10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36ecbaf303e_5_10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36ecbaf303e_5_10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36ecbaf303e_5_1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ecbaf303e_5_1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36ecbaf303e_5_1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g36ecbaf303e_5_1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36ecbaf303e_5_1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36ecbaf303e_5_1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ecbaf303e_5_1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36ecbaf303e_5_1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36ecbaf303e_5_1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36ecbaf303e_5_1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36ecbaf303e_5_1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ecbaf303e_5_1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36ecbaf303e_5_1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1" name="Google Shape;111;g36ecbaf303e_5_1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2" name="Google Shape;112;g36ecbaf303e_5_1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36ecbaf303e_5_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36ecbaf303e_5_1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ecbaf303e_5_1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36ecbaf303e_5_1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36ecbaf303e_5_1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9" name="Google Shape;119;g36ecbaf303e_5_1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36ecbaf303e_5_1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g36ecbaf303e_5_1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6ecbaf303e_5_1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36ecbaf303e_5_1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ecbaf303e_5_1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6ecbaf303e_5_1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36ecbaf303e_5_1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36ecbaf303e_5_1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ecbaf303e_5_14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36ecbaf303e_5_14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36ecbaf303e_5_14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g36ecbaf303e_5_1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36ecbaf303e_5_1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36ecbaf303e_5_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ecbaf303e_5_1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36ecbaf303e_5_1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6ecbaf303e_5_1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g36ecbaf303e_5_1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36ecbaf303e_5_1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36ecbaf303e_5_1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ecbaf303e_5_1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36ecbaf303e_5_160"/>
          <p:cNvSpPr txBox="1">
            <a:spLocks noGrp="1"/>
          </p:cNvSpPr>
          <p:nvPr>
            <p:ph type="body" idx="1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36ecbaf303e_5_1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36ecbaf303e_5_1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36ecbaf303e_5_1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ecbaf303e_5_166"/>
          <p:cNvSpPr txBox="1">
            <a:spLocks noGrp="1"/>
          </p:cNvSpPr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6ecbaf303e_5_166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36ecbaf303e_5_1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36ecbaf303e_5_1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36ecbaf303e_5_1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ecbaf303e_5_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36ecbaf303e_5_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36ecbaf303e_5_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36ecbaf303e_5_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36ecbaf303e_5_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jpg"/><Relationship Id="rId5" Type="http://schemas.openxmlformats.org/officeDocument/2006/relationships/image" Target="../media/image30.jp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lookerstudio.google.com/reporting/a48aae0d-ae4d-43d1-9b47-649ff9bd3e0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3.xml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3.png"/><Relationship Id="rId5" Type="http://schemas.openxmlformats.org/officeDocument/2006/relationships/slide" Target="slide7.xml"/><Relationship Id="rId10" Type="http://schemas.openxmlformats.org/officeDocument/2006/relationships/slide" Target="slide41.xml"/><Relationship Id="rId4" Type="http://schemas.openxmlformats.org/officeDocument/2006/relationships/slide" Target="slide6.xml"/><Relationship Id="rId9" Type="http://schemas.openxmlformats.org/officeDocument/2006/relationships/slide" Target="slide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reporting/a48aae0d-ae4d-43d1-9b47-649ff9bd3e0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bdb1501a7_15_21"/>
          <p:cNvSpPr txBox="1"/>
          <p:nvPr/>
        </p:nvSpPr>
        <p:spPr>
          <a:xfrm>
            <a:off x="816002" y="2042538"/>
            <a:ext cx="16960800" cy="496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7800"/>
              </a:lnSpc>
              <a:buSzPts val="15500"/>
            </a:pPr>
            <a:r>
              <a:rPr lang="en-US" sz="19200" b="1" i="1" dirty="0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Visualization</a:t>
            </a:r>
            <a:endParaRPr lang="en-US" sz="19200" dirty="0"/>
          </a:p>
        </p:txBody>
      </p:sp>
      <p:cxnSp>
        <p:nvCxnSpPr>
          <p:cNvPr id="160" name="Google Shape;160;g36bdb1501a7_15_21"/>
          <p:cNvCxnSpPr/>
          <p:nvPr/>
        </p:nvCxnSpPr>
        <p:spPr>
          <a:xfrm>
            <a:off x="9158735" y="990600"/>
            <a:ext cx="81150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g36bdb1501a7_15_21"/>
          <p:cNvCxnSpPr/>
          <p:nvPr/>
        </p:nvCxnSpPr>
        <p:spPr>
          <a:xfrm>
            <a:off x="1043764" y="9296400"/>
            <a:ext cx="81150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g36bdb1501a7_15_21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g36bdb1501a7_15_21"/>
          <p:cNvSpPr txBox="1"/>
          <p:nvPr/>
        </p:nvSpPr>
        <p:spPr>
          <a:xfrm>
            <a:off x="13185740" y="8131635"/>
            <a:ext cx="69885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41"/>
              <a:buFont typeface="Arial"/>
              <a:buNone/>
            </a:pPr>
            <a:r>
              <a:rPr lang="en-US" sz="3141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July </a:t>
            </a: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20</a:t>
            </a:r>
            <a:r>
              <a:rPr lang="en-US" sz="3141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6bdb1501a7_15_21"/>
          <p:cNvSpPr txBox="1"/>
          <p:nvPr/>
        </p:nvSpPr>
        <p:spPr>
          <a:xfrm>
            <a:off x="3322178" y="2042538"/>
            <a:ext cx="116436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41"/>
              <a:buFont typeface="Arial"/>
              <a:buNone/>
            </a:pPr>
            <a:r>
              <a:rPr lang="en-US" sz="3141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MySkill Final Project Data Analyst – Batch 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6bdb1501a7_15_21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6" name="Google Shape;166;g36bdb1501a7_15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04" y="667349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6bdb1501a7_15_21"/>
          <p:cNvSpPr txBox="1"/>
          <p:nvPr/>
        </p:nvSpPr>
        <p:spPr>
          <a:xfrm>
            <a:off x="5802152" y="7184469"/>
            <a:ext cx="69885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41"/>
              <a:buFont typeface="Arial"/>
              <a:buNone/>
            </a:pPr>
            <a:r>
              <a:rPr lang="en-US" sz="3141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Prepared by group A.2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36bdb1501a7_15_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f3d08c904_2_6"/>
          <p:cNvSpPr txBox="1"/>
          <p:nvPr/>
        </p:nvSpPr>
        <p:spPr>
          <a:xfrm>
            <a:off x="894775" y="171084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36f3d08c904_2_6"/>
          <p:cNvSpPr txBox="1">
            <a:spLocks noGrp="1"/>
          </p:cNvSpPr>
          <p:nvPr>
            <p:ph type="body" idx="4294967295"/>
          </p:nvPr>
        </p:nvSpPr>
        <p:spPr>
          <a:xfrm>
            <a:off x="759458" y="1507559"/>
            <a:ext cx="6696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</a:pPr>
            <a:r>
              <a:rPr lang="en-US" sz="3020" b="1" dirty="0" err="1">
                <a:latin typeface="Quicksand"/>
                <a:ea typeface="Quicksand"/>
                <a:cs typeface="Quicksand"/>
                <a:sym typeface="Quicksand"/>
              </a:rPr>
              <a:t>Memastikan</a:t>
            </a:r>
            <a:r>
              <a:rPr lang="en-US" sz="3020" b="1" dirty="0">
                <a:latin typeface="Quicksand"/>
                <a:ea typeface="Quicksand"/>
                <a:cs typeface="Quicksand"/>
                <a:sym typeface="Quicksand"/>
              </a:rPr>
              <a:t> Type Data</a:t>
            </a:r>
            <a:endParaRPr sz="302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g36f3d08c904_2_6"/>
          <p:cNvSpPr txBox="1"/>
          <p:nvPr/>
        </p:nvSpPr>
        <p:spPr>
          <a:xfrm>
            <a:off x="924925" y="6830525"/>
            <a:ext cx="7542900" cy="16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12700" lvl="0" indent="0" algn="just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50" b="1">
                <a:solidFill>
                  <a:srgbClr val="0E4561"/>
                </a:solidFill>
              </a:rPr>
              <a:t>Dataset yang ditampilkan di sisi kanan halaman setelah selesai mengimpor data dan siap untuk visualisasi berikutnya.</a:t>
            </a:r>
            <a:endParaRPr sz="24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04" name="Google Shape;304;g36f3d08c904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1825" y="405675"/>
            <a:ext cx="4878359" cy="94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6f3d08c904_2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6f3d08c904_2_6"/>
          <p:cNvSpPr/>
          <p:nvPr/>
        </p:nvSpPr>
        <p:spPr>
          <a:xfrm>
            <a:off x="3087581" y="9206755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7" name="Google Shape;307;g36f3d08c904_2_6"/>
          <p:cNvSpPr/>
          <p:nvPr/>
        </p:nvSpPr>
        <p:spPr>
          <a:xfrm rot="-5400000">
            <a:off x="16110556" y="1460504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08" name="Google Shape;308;g36f3d08c904_2_6"/>
          <p:cNvPicPr preferRelativeResize="0"/>
          <p:nvPr/>
        </p:nvPicPr>
        <p:blipFill rotWithShape="1">
          <a:blip r:embed="rId6">
            <a:alphaModFix/>
          </a:blip>
          <a:srcRect t="29884" r="39109" b="7333"/>
          <a:stretch/>
        </p:blipFill>
        <p:spPr>
          <a:xfrm>
            <a:off x="1771225" y="2147425"/>
            <a:ext cx="6696600" cy="38838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g36f3d08c904_2_6"/>
          <p:cNvCxnSpPr>
            <a:stCxn id="308" idx="3"/>
          </p:cNvCxnSpPr>
          <p:nvPr/>
        </p:nvCxnSpPr>
        <p:spPr>
          <a:xfrm rot="10800000" flipH="1">
            <a:off x="8467825" y="2353872"/>
            <a:ext cx="2322300" cy="17355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4db90fbc9_11_12"/>
          <p:cNvSpPr txBox="1"/>
          <p:nvPr/>
        </p:nvSpPr>
        <p:spPr>
          <a:xfrm>
            <a:off x="894775" y="26706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 dirty="0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Preparation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344db90fbc9_11_12"/>
          <p:cNvSpPr txBox="1">
            <a:spLocks noGrp="1"/>
          </p:cNvSpPr>
          <p:nvPr>
            <p:ph type="body" idx="4294967295"/>
          </p:nvPr>
        </p:nvSpPr>
        <p:spPr>
          <a:xfrm>
            <a:off x="894775" y="1165181"/>
            <a:ext cx="6696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</a:pPr>
            <a:r>
              <a:rPr lang="en-US" sz="2400" b="1" dirty="0">
                <a:latin typeface="Quicksand"/>
                <a:ea typeface="Quicksand"/>
                <a:cs typeface="Quicksand"/>
                <a:sym typeface="Quicksand"/>
              </a:rPr>
              <a:t>Tampilan  Looker Studio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6" name="Google Shape;316;g344db90fbc9_11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44db90fbc9_11_12"/>
          <p:cNvSpPr/>
          <p:nvPr/>
        </p:nvSpPr>
        <p:spPr>
          <a:xfrm>
            <a:off x="894781" y="9437030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8" name="Google Shape;318;g344db90fbc9_11_12"/>
          <p:cNvSpPr/>
          <p:nvPr/>
        </p:nvSpPr>
        <p:spPr>
          <a:xfrm rot="-5400000">
            <a:off x="16110556" y="1460504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19" name="Google Shape;319;g344db90fbc9_11_12"/>
          <p:cNvGrpSpPr/>
          <p:nvPr/>
        </p:nvGrpSpPr>
        <p:grpSpPr>
          <a:xfrm>
            <a:off x="2638425" y="1638900"/>
            <a:ext cx="13011150" cy="7315200"/>
            <a:chOff x="2638425" y="1638900"/>
            <a:chExt cx="13011150" cy="7315200"/>
          </a:xfrm>
        </p:grpSpPr>
        <p:pic>
          <p:nvPicPr>
            <p:cNvPr id="320" name="Google Shape;320;g344db90fbc9_11_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38425" y="1638900"/>
              <a:ext cx="13011150" cy="731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g344db90fbc9_11_12"/>
            <p:cNvSpPr/>
            <p:nvPr/>
          </p:nvSpPr>
          <p:spPr>
            <a:xfrm>
              <a:off x="15046050" y="1760300"/>
              <a:ext cx="441600" cy="441600"/>
            </a:xfrm>
            <a:prstGeom prst="ellipse">
              <a:avLst/>
            </a:prstGeom>
            <a:solidFill>
              <a:srgbClr val="E3E3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bdb1501a7_3_30"/>
          <p:cNvSpPr txBox="1"/>
          <p:nvPr/>
        </p:nvSpPr>
        <p:spPr>
          <a:xfrm>
            <a:off x="1028700" y="599709"/>
            <a:ext cx="115347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Question Number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g36bdb1501a7_3_30"/>
          <p:cNvCxnSpPr/>
          <p:nvPr/>
        </p:nvCxnSpPr>
        <p:spPr>
          <a:xfrm>
            <a:off x="5897880" y="2806974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" name="Google Shape;328;g36bdb1501a7_3_30"/>
          <p:cNvCxnSpPr/>
          <p:nvPr/>
        </p:nvCxnSpPr>
        <p:spPr>
          <a:xfrm>
            <a:off x="5897880" y="8161609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g36bdb1501a7_3_30"/>
          <p:cNvSpPr/>
          <p:nvPr/>
        </p:nvSpPr>
        <p:spPr>
          <a:xfrm>
            <a:off x="8304001" y="21657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0" name="Google Shape;330;g36bdb1501a7_3_30"/>
          <p:cNvSpPr/>
          <p:nvPr/>
        </p:nvSpPr>
        <p:spPr>
          <a:xfrm>
            <a:off x="8304001" y="90101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1" name="Google Shape;331;g36bdb1501a7_3_30"/>
          <p:cNvSpPr txBox="1"/>
          <p:nvPr/>
        </p:nvSpPr>
        <p:spPr>
          <a:xfrm>
            <a:off x="837450" y="4008225"/>
            <a:ext cx="16613100" cy="3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Tim marketing ingin melihat </a:t>
            </a:r>
            <a:r>
              <a:rPr lang="en-US" sz="3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perkembangan campaign pada tahun 2022</a:t>
            </a:r>
            <a:r>
              <a:rPr lang="en-US" sz="3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trendnya seperti apa? Diberikan penjelasan dan bagaimana </a:t>
            </a:r>
            <a:r>
              <a:rPr lang="en-US" sz="3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call to action-nya</a:t>
            </a:r>
            <a:r>
              <a:rPr lang="en-US" sz="3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agar tim dapat mengambil sebuah keputusan ke depannya. Dashboard yang berupa:</a:t>
            </a:r>
            <a:endParaRPr sz="3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3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g344db90fbc9_11_0"/>
          <p:cNvCxnSpPr/>
          <p:nvPr/>
        </p:nvCxnSpPr>
        <p:spPr>
          <a:xfrm>
            <a:off x="5897880" y="2806974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g344db90fbc9_11_0"/>
          <p:cNvCxnSpPr/>
          <p:nvPr/>
        </p:nvCxnSpPr>
        <p:spPr>
          <a:xfrm>
            <a:off x="5897880" y="8161609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g344db90fbc9_11_0"/>
          <p:cNvSpPr/>
          <p:nvPr/>
        </p:nvSpPr>
        <p:spPr>
          <a:xfrm>
            <a:off x="8304001" y="90101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9" name="Google Shape;339;g344db90fbc9_11_0"/>
          <p:cNvSpPr txBox="1"/>
          <p:nvPr/>
        </p:nvSpPr>
        <p:spPr>
          <a:xfrm>
            <a:off x="3539525" y="1348209"/>
            <a:ext cx="115347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Dashboard Halaman</a:t>
            </a: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44db90fbc9_11_0"/>
          <p:cNvSpPr txBox="1"/>
          <p:nvPr/>
        </p:nvSpPr>
        <p:spPr>
          <a:xfrm>
            <a:off x="523975" y="3263713"/>
            <a:ext cx="17240100" cy="44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a. Hubungan antara Value Sales (before discount), Net Profit, dan AOV (average order value).</a:t>
            </a:r>
            <a:endParaRPr sz="28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34290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Note:  ● </a:t>
            </a:r>
            <a:r>
              <a:rPr lang="en-US" sz="2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Net profit</a:t>
            </a: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= Value Sales (before discount) - (cogs * qty)</a:t>
            </a:r>
            <a:endParaRPr sz="2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45720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● </a:t>
            </a:r>
            <a:r>
              <a:rPr lang="en-US" sz="2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AOV</a:t>
            </a: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= Value Sales (before discount) / Total Unique Order.</a:t>
            </a:r>
            <a:endParaRPr sz="2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b. Terdapat slicer Order Date, Category, Sales Value, Value Transaction, Payment.</a:t>
            </a:r>
            <a:endParaRPr sz="28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45720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Note: ● </a:t>
            </a:r>
            <a:r>
              <a:rPr lang="en-US" sz="2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Value Transaction</a:t>
            </a: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2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85725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 Valid → is_valid = 1</a:t>
            </a:r>
            <a:endParaRPr sz="2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85725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 Not Valid → is_valid = 0</a:t>
            </a:r>
            <a:endParaRPr sz="2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● </a:t>
            </a:r>
            <a:r>
              <a:rPr lang="en-US" sz="2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Payment </a:t>
            </a:r>
            <a:r>
              <a:rPr lang="en-US" sz="2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→ payment_method</a:t>
            </a:r>
            <a:endParaRPr sz="28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1" name="Google Shape;341;g344db90fbc9_11_0"/>
          <p:cNvSpPr/>
          <p:nvPr/>
        </p:nvSpPr>
        <p:spPr>
          <a:xfrm>
            <a:off x="15701276" y="89100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6ecbaf303e_5_87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47" name="Google Shape;347;g36ecbaf303e_5_87"/>
          <p:cNvGrpSpPr/>
          <p:nvPr/>
        </p:nvGrpSpPr>
        <p:grpSpPr>
          <a:xfrm>
            <a:off x="5337475" y="1956150"/>
            <a:ext cx="5201919" cy="2639867"/>
            <a:chOff x="5318975" y="2324450"/>
            <a:chExt cx="5201919" cy="2639867"/>
          </a:xfrm>
        </p:grpSpPr>
        <p:sp>
          <p:nvSpPr>
            <p:cNvPr id="348" name="Google Shape;348;g36ecbaf303e_5_87"/>
            <p:cNvSpPr/>
            <p:nvPr/>
          </p:nvSpPr>
          <p:spPr>
            <a:xfrm>
              <a:off x="5318975" y="2324450"/>
              <a:ext cx="5201919" cy="2639867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349" name="Google Shape;349;g36ecbaf303e_5_87"/>
            <p:cNvPicPr preferRelativeResize="0"/>
            <p:nvPr/>
          </p:nvPicPr>
          <p:blipFill rotWithShape="1">
            <a:blip r:embed="rId4">
              <a:alphaModFix/>
            </a:blip>
            <a:srcRect l="3855"/>
            <a:stretch/>
          </p:blipFill>
          <p:spPr>
            <a:xfrm>
              <a:off x="5625349" y="2667688"/>
              <a:ext cx="4514850" cy="1924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g36ecbaf303e_5_87"/>
          <p:cNvGrpSpPr/>
          <p:nvPr/>
        </p:nvGrpSpPr>
        <p:grpSpPr>
          <a:xfrm>
            <a:off x="5337475" y="4596013"/>
            <a:ext cx="5201919" cy="2639867"/>
            <a:chOff x="5907463" y="5679238"/>
            <a:chExt cx="5201919" cy="2639867"/>
          </a:xfrm>
        </p:grpSpPr>
        <p:sp>
          <p:nvSpPr>
            <p:cNvPr id="351" name="Google Shape;351;g36ecbaf303e_5_87"/>
            <p:cNvSpPr/>
            <p:nvPr/>
          </p:nvSpPr>
          <p:spPr>
            <a:xfrm>
              <a:off x="5907463" y="5679238"/>
              <a:ext cx="5201919" cy="2639867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352" name="Google Shape;352;g36ecbaf303e_5_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51000" y="6094288"/>
              <a:ext cx="4514850" cy="1809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g36ecbaf303e_5_87"/>
          <p:cNvGrpSpPr/>
          <p:nvPr/>
        </p:nvGrpSpPr>
        <p:grpSpPr>
          <a:xfrm>
            <a:off x="611983" y="1956068"/>
            <a:ext cx="4105593" cy="7872189"/>
            <a:chOff x="941450" y="2667686"/>
            <a:chExt cx="3696734" cy="7088230"/>
          </a:xfrm>
        </p:grpSpPr>
        <p:sp>
          <p:nvSpPr>
            <p:cNvPr id="354" name="Google Shape;354;g36ecbaf303e_5_87"/>
            <p:cNvSpPr/>
            <p:nvPr/>
          </p:nvSpPr>
          <p:spPr>
            <a:xfrm>
              <a:off x="941450" y="2667686"/>
              <a:ext cx="3696734" cy="7088230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355" name="Google Shape;355;g36ecbaf303e_5_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13502" y="3185052"/>
              <a:ext cx="2952629" cy="60535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" name="Google Shape;356;g36ecbaf303e_5_87"/>
          <p:cNvGrpSpPr/>
          <p:nvPr/>
        </p:nvGrpSpPr>
        <p:grpSpPr>
          <a:xfrm>
            <a:off x="5337475" y="7235875"/>
            <a:ext cx="5201919" cy="2639867"/>
            <a:chOff x="11997900" y="6871725"/>
            <a:chExt cx="5201919" cy="2639867"/>
          </a:xfrm>
        </p:grpSpPr>
        <p:sp>
          <p:nvSpPr>
            <p:cNvPr id="357" name="Google Shape;357;g36ecbaf303e_5_87"/>
            <p:cNvSpPr/>
            <p:nvPr/>
          </p:nvSpPr>
          <p:spPr>
            <a:xfrm>
              <a:off x="11997900" y="6871725"/>
              <a:ext cx="5201919" cy="2639867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358" name="Google Shape;358;g36ecbaf303e_5_8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327138" y="7262975"/>
              <a:ext cx="4543425" cy="1857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g36ecbaf303e_5_87"/>
          <p:cNvSpPr txBox="1"/>
          <p:nvPr/>
        </p:nvSpPr>
        <p:spPr>
          <a:xfrm>
            <a:off x="715800" y="1382600"/>
            <a:ext cx="1685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Karena pada dataset tidak ada data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Net Profit, Value Transaction dan AOV (average order value)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maka harus membuat kolom baru.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0" name="Google Shape;360;g36ecbaf303e_5_87"/>
          <p:cNvSpPr txBox="1"/>
          <p:nvPr/>
        </p:nvSpPr>
        <p:spPr>
          <a:xfrm>
            <a:off x="11083100" y="2568075"/>
            <a:ext cx="6522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Menghitung keuntungan bersih dari transaksi</a:t>
            </a:r>
            <a:endParaRPr sz="16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before_discount: harga total sebelum diskon (misalnya harga jual).</a:t>
            </a:r>
            <a:endParaRPr sz="16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cogs: cost of goods sold (biaya modal).</a:t>
            </a:r>
            <a:endParaRPr sz="16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qty_ordered: jumlah unit terjual..</a:t>
            </a:r>
            <a:endParaRPr sz="16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1" name="Google Shape;361;g36ecbaf303e_5_87"/>
          <p:cNvSpPr txBox="1"/>
          <p:nvPr/>
        </p:nvSpPr>
        <p:spPr>
          <a:xfrm>
            <a:off x="11159300" y="5131000"/>
            <a:ext cx="6522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Mengukur rata-rata nilai pesanan per transaksi unik.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SUM(before_discount): total penjualan dari semua transaksi.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COUNT_DISTINCT(id): jumlah transaksi unik (id adalah ID transaksi).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2" name="Google Shape;362;g36ecbaf303e_5_87"/>
          <p:cNvSpPr txBox="1"/>
          <p:nvPr/>
        </p:nvSpPr>
        <p:spPr>
          <a:xfrm>
            <a:off x="11159299" y="7724663"/>
            <a:ext cx="6385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Memberikan label apakah suatu transaksi valid atau tidak.</a:t>
            </a:r>
            <a:endParaRPr sz="16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is_valid adalah kolom logika (boolean/flag), biasanya 1 berarti transaksi valid.</a:t>
            </a:r>
            <a:endParaRPr sz="16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 digunakan untuk membuat label teks berdasarkan kondisi.</a:t>
            </a:r>
            <a:endParaRPr sz="16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Jika transaksi valid (is_valid = 1), maka ditampilkan 'Valid', jika tidak maka 'Not Valid'.</a:t>
            </a:r>
            <a:endParaRPr sz="16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3" name="Google Shape;363;g36ecbaf303e_5_87"/>
          <p:cNvSpPr/>
          <p:nvPr/>
        </p:nvSpPr>
        <p:spPr>
          <a:xfrm>
            <a:off x="10618950" y="2805075"/>
            <a:ext cx="384600" cy="695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F46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36ecbaf303e_5_87"/>
          <p:cNvSpPr/>
          <p:nvPr/>
        </p:nvSpPr>
        <p:spPr>
          <a:xfrm>
            <a:off x="10657050" y="5568100"/>
            <a:ext cx="384600" cy="695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36ecbaf303e_5_87"/>
          <p:cNvSpPr/>
          <p:nvPr/>
        </p:nvSpPr>
        <p:spPr>
          <a:xfrm>
            <a:off x="10657050" y="8331113"/>
            <a:ext cx="384600" cy="695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36ecbaf303e_5_87"/>
          <p:cNvSpPr/>
          <p:nvPr/>
        </p:nvSpPr>
        <p:spPr>
          <a:xfrm>
            <a:off x="11975" y="208375"/>
            <a:ext cx="32211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ADD A FIELD: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36ecbaf303e_5_87"/>
          <p:cNvSpPr/>
          <p:nvPr/>
        </p:nvSpPr>
        <p:spPr>
          <a:xfrm>
            <a:off x="1175650" y="6072050"/>
            <a:ext cx="2263200" cy="44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36ecbaf303e_5_87"/>
          <p:cNvSpPr/>
          <p:nvPr/>
        </p:nvSpPr>
        <p:spPr>
          <a:xfrm>
            <a:off x="969875" y="8046725"/>
            <a:ext cx="2263200" cy="44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36ecbaf303e_5_87"/>
          <p:cNvSpPr/>
          <p:nvPr/>
        </p:nvSpPr>
        <p:spPr>
          <a:xfrm>
            <a:off x="5531025" y="2204350"/>
            <a:ext cx="4747200" cy="7318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36ecbaf303e_5_87"/>
          <p:cNvSpPr/>
          <p:nvPr/>
        </p:nvSpPr>
        <p:spPr>
          <a:xfrm>
            <a:off x="3600550" y="7919675"/>
            <a:ext cx="617100" cy="695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1600" b="1">
              <a:solidFill>
                <a:srgbClr val="E3E3E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1" name="Google Shape;371;g36ecbaf303e_5_87"/>
          <p:cNvSpPr/>
          <p:nvPr/>
        </p:nvSpPr>
        <p:spPr>
          <a:xfrm>
            <a:off x="3600550" y="5945000"/>
            <a:ext cx="617100" cy="695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1600" b="1">
              <a:solidFill>
                <a:srgbClr val="E3E3E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2" name="Google Shape;372;g36ecbaf303e_5_87"/>
          <p:cNvSpPr/>
          <p:nvPr/>
        </p:nvSpPr>
        <p:spPr>
          <a:xfrm>
            <a:off x="4913925" y="1956150"/>
            <a:ext cx="617100" cy="695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1600" b="1">
              <a:solidFill>
                <a:srgbClr val="E3E3E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ecbaf303e_5_280"/>
          <p:cNvSpPr/>
          <p:nvPr/>
        </p:nvSpPr>
        <p:spPr>
          <a:xfrm>
            <a:off x="10736974" y="5666000"/>
            <a:ext cx="6947934" cy="4067770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378" name="Google Shape;378;g36ecbaf303e_5_280"/>
          <p:cNvSpPr/>
          <p:nvPr/>
        </p:nvSpPr>
        <p:spPr>
          <a:xfrm>
            <a:off x="5920375" y="3967849"/>
            <a:ext cx="4816592" cy="5765598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379" name="Google Shape;379;g36ecbaf303e_5_280"/>
          <p:cNvSpPr/>
          <p:nvPr/>
        </p:nvSpPr>
        <p:spPr>
          <a:xfrm>
            <a:off x="3829800" y="2563600"/>
            <a:ext cx="4816592" cy="3638589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380" name="Google Shape;380;g36ecbaf303e_5_280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1" name="Google Shape;381;g36ecbaf303e_5_280"/>
          <p:cNvSpPr txBox="1"/>
          <p:nvPr/>
        </p:nvSpPr>
        <p:spPr>
          <a:xfrm>
            <a:off x="715800" y="1217500"/>
            <a:ext cx="168564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Menampilkan 3 metrik berbeda dalam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satu grafik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menggunakan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combo chart,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gabungan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 chart dan line chart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mempermudah perbandingan antar metrik dari waktu ke waktu.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Bars (batang)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menampilkan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nilai total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seperti </a:t>
            </a:r>
            <a:r>
              <a:rPr lang="en-US" sz="2000" b="1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Net Profit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2000" b="1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Value Sales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..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Lines (garis)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menampilkan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nilai rata-rata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seperti </a:t>
            </a:r>
            <a:r>
              <a:rPr lang="en-US" sz="2000" b="1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AOV (Average Order Value)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82" name="Google Shape;382;g36ecbaf303e_5_280"/>
          <p:cNvGrpSpPr/>
          <p:nvPr/>
        </p:nvGrpSpPr>
        <p:grpSpPr>
          <a:xfrm>
            <a:off x="502025" y="2563600"/>
            <a:ext cx="3708776" cy="5598245"/>
            <a:chOff x="557925" y="2837725"/>
            <a:chExt cx="3708776" cy="5598245"/>
          </a:xfrm>
        </p:grpSpPr>
        <p:sp>
          <p:nvSpPr>
            <p:cNvPr id="383" name="Google Shape;383;g36ecbaf303e_5_280"/>
            <p:cNvSpPr/>
            <p:nvPr/>
          </p:nvSpPr>
          <p:spPr>
            <a:xfrm>
              <a:off x="557925" y="2837725"/>
              <a:ext cx="3708776" cy="5598245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384" name="Google Shape;384;g36ecbaf303e_5_280"/>
            <p:cNvPicPr preferRelativeResize="0"/>
            <p:nvPr/>
          </p:nvPicPr>
          <p:blipFill rotWithShape="1">
            <a:blip r:embed="rId4">
              <a:alphaModFix/>
            </a:blip>
            <a:srcRect t="4306"/>
            <a:stretch/>
          </p:blipFill>
          <p:spPr>
            <a:xfrm>
              <a:off x="927875" y="3099799"/>
              <a:ext cx="2968875" cy="4985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5" name="Google Shape;385;g36ecbaf303e_5_280"/>
          <p:cNvPicPr preferRelativeResize="0"/>
          <p:nvPr/>
        </p:nvPicPr>
        <p:blipFill rotWithShape="1">
          <a:blip r:embed="rId5">
            <a:alphaModFix/>
          </a:blip>
          <a:srcRect t="9592" r="2912"/>
          <a:stretch/>
        </p:blipFill>
        <p:spPr>
          <a:xfrm>
            <a:off x="4182900" y="3099788"/>
            <a:ext cx="4110400" cy="256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36ecbaf303e_5_280"/>
          <p:cNvPicPr preferRelativeResize="0"/>
          <p:nvPr/>
        </p:nvPicPr>
        <p:blipFill rotWithShape="1">
          <a:blip r:embed="rId6">
            <a:alphaModFix/>
          </a:blip>
          <a:srcRect r="8533"/>
          <a:stretch/>
        </p:blipFill>
        <p:spPr>
          <a:xfrm>
            <a:off x="6273475" y="4218025"/>
            <a:ext cx="4110400" cy="51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36ecbaf303e_5_2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51175" y="6017175"/>
            <a:ext cx="6292425" cy="33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36ecbaf303e_5_280"/>
          <p:cNvSpPr txBox="1"/>
          <p:nvPr/>
        </p:nvSpPr>
        <p:spPr>
          <a:xfrm>
            <a:off x="11051175" y="2563600"/>
            <a:ext cx="6633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Dimension (Sumbu X)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Mengubah format</a:t>
            </a: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order_date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ke Edit Year Month agar data dapat ditampilkan </a:t>
            </a: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 bulan dan tahun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dalam grafik waktu (time series).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9" name="Google Shape;389;g36ecbaf303e_5_280"/>
          <p:cNvSpPr txBox="1"/>
          <p:nvPr/>
        </p:nvSpPr>
        <p:spPr>
          <a:xfrm>
            <a:off x="11051175" y="3424900"/>
            <a:ext cx="66336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Metrics (Sumbu Y)</a:t>
            </a:r>
            <a:endParaRPr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Metrics adalah nilai numerik yang ingin ditampilkan dalam grafik, digunakan tiga metrik: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●"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Net Profit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ditampilkan dalam bentuk bar atau garis.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●"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AOV (Average Order Value)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metrik untuk nilai rata-rata pesanan.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●"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Value Sales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total penjualan (tidak ditampilkan di gambar atas, tapi diasumsikan merupakan metrik lain).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0" name="Google Shape;390;g36ecbaf303e_5_280"/>
          <p:cNvSpPr/>
          <p:nvPr/>
        </p:nvSpPr>
        <p:spPr>
          <a:xfrm>
            <a:off x="9727988" y="2917875"/>
            <a:ext cx="384600" cy="695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F46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36ecbaf303e_5_280"/>
          <p:cNvSpPr/>
          <p:nvPr/>
        </p:nvSpPr>
        <p:spPr>
          <a:xfrm>
            <a:off x="11975" y="208375"/>
            <a:ext cx="32211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ADD A CHART: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36ecbaf303e_5_280"/>
          <p:cNvSpPr/>
          <p:nvPr/>
        </p:nvSpPr>
        <p:spPr>
          <a:xfrm>
            <a:off x="1119200" y="4986200"/>
            <a:ext cx="2474400" cy="44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36ecbaf303e_5_280"/>
          <p:cNvSpPr/>
          <p:nvPr/>
        </p:nvSpPr>
        <p:spPr>
          <a:xfrm>
            <a:off x="8577950" y="6718025"/>
            <a:ext cx="1340100" cy="44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36ecbaf303e_5_280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6f418dc516_0_67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0" name="Google Shape;400;g36f418dc516_0_67"/>
          <p:cNvSpPr/>
          <p:nvPr/>
        </p:nvSpPr>
        <p:spPr>
          <a:xfrm>
            <a:off x="589150" y="2400200"/>
            <a:ext cx="2721374" cy="5117778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401" name="Google Shape;401;g36f418dc516_0_67"/>
          <p:cNvSpPr/>
          <p:nvPr/>
        </p:nvSpPr>
        <p:spPr>
          <a:xfrm>
            <a:off x="3541000" y="2400200"/>
            <a:ext cx="14269154" cy="5117778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402" name="Google Shape;402;g36f418dc516_0_67"/>
          <p:cNvSpPr txBox="1"/>
          <p:nvPr/>
        </p:nvSpPr>
        <p:spPr>
          <a:xfrm>
            <a:off x="715800" y="1306400"/>
            <a:ext cx="168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Menambahkan filter kontrol ke dashboard  agar lebih interaktif dan user-friendly, memungkinkan pengguna menyaring data berdasarkan kategori, nilai transaksi, metode pembayaran, dan rentang waktu.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3" name="Google Shape;403;g36f418dc516_0_67"/>
          <p:cNvSpPr/>
          <p:nvPr/>
        </p:nvSpPr>
        <p:spPr>
          <a:xfrm>
            <a:off x="11975" y="208375"/>
            <a:ext cx="37794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ADD A CONTROL: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36f418dc516_0_67"/>
          <p:cNvPicPr preferRelativeResize="0"/>
          <p:nvPr/>
        </p:nvPicPr>
        <p:blipFill rotWithShape="1">
          <a:blip r:embed="rId4">
            <a:alphaModFix/>
          </a:blip>
          <a:srcRect l="3021" r="3134"/>
          <a:stretch/>
        </p:blipFill>
        <p:spPr>
          <a:xfrm>
            <a:off x="3946150" y="3648456"/>
            <a:ext cx="2745871" cy="358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6f418dc516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2449" y="3648473"/>
            <a:ext cx="2806299" cy="358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36f418dc516_0_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5303" y="3648450"/>
            <a:ext cx="2825023" cy="358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36f418dc516_0_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7200" y="2685958"/>
            <a:ext cx="2808217" cy="68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36f418dc516_0_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9501" y="2678600"/>
            <a:ext cx="2813370" cy="67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36f418dc516_0_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66955" y="2681729"/>
            <a:ext cx="2813370" cy="669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g36f418dc516_0_67"/>
          <p:cNvGrpSpPr/>
          <p:nvPr/>
        </p:nvGrpSpPr>
        <p:grpSpPr>
          <a:xfrm>
            <a:off x="12612277" y="2689791"/>
            <a:ext cx="4956201" cy="4545138"/>
            <a:chOff x="12814300" y="2959100"/>
            <a:chExt cx="4956201" cy="4364450"/>
          </a:xfrm>
        </p:grpSpPr>
        <p:pic>
          <p:nvPicPr>
            <p:cNvPr id="411" name="Google Shape;411;g36f418dc516_0_67"/>
            <p:cNvPicPr preferRelativeResize="0"/>
            <p:nvPr/>
          </p:nvPicPr>
          <p:blipFill rotWithShape="1">
            <a:blip r:embed="rId10">
              <a:alphaModFix/>
            </a:blip>
            <a:srcRect l="2544" t="2565" r="7551" b="1722"/>
            <a:stretch/>
          </p:blipFill>
          <p:spPr>
            <a:xfrm>
              <a:off x="12814300" y="2959100"/>
              <a:ext cx="4956201" cy="436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g36f418dc516_0_67"/>
            <p:cNvSpPr/>
            <p:nvPr/>
          </p:nvSpPr>
          <p:spPr>
            <a:xfrm>
              <a:off x="12814300" y="3035300"/>
              <a:ext cx="2438400" cy="4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g36f418dc516_0_67"/>
          <p:cNvGrpSpPr/>
          <p:nvPr/>
        </p:nvGrpSpPr>
        <p:grpSpPr>
          <a:xfrm>
            <a:off x="928745" y="2689805"/>
            <a:ext cx="1994515" cy="4469358"/>
            <a:chOff x="977800" y="2842190"/>
            <a:chExt cx="1847800" cy="4790822"/>
          </a:xfrm>
        </p:grpSpPr>
        <p:pic>
          <p:nvPicPr>
            <p:cNvPr id="414" name="Google Shape;414;g36f418dc516_0_67"/>
            <p:cNvPicPr preferRelativeResize="0"/>
            <p:nvPr/>
          </p:nvPicPr>
          <p:blipFill rotWithShape="1">
            <a:blip r:embed="rId11">
              <a:alphaModFix/>
            </a:blip>
            <a:srcRect l="16170" r="36017"/>
            <a:stretch/>
          </p:blipFill>
          <p:spPr>
            <a:xfrm>
              <a:off x="977800" y="2842190"/>
              <a:ext cx="1847725" cy="47908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g36f418dc516_0_67"/>
            <p:cNvSpPr/>
            <p:nvPr/>
          </p:nvSpPr>
          <p:spPr>
            <a:xfrm>
              <a:off x="1111400" y="3429000"/>
              <a:ext cx="1714200" cy="441600"/>
            </a:xfrm>
            <a:prstGeom prst="roundRect">
              <a:avLst>
                <a:gd name="adj" fmla="val 16667"/>
              </a:avLst>
            </a:prstGeom>
            <a:noFill/>
            <a:ln w="34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3300" tIns="83300" rIns="83300" bIns="833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75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g36f418dc516_0_67"/>
            <p:cNvSpPr/>
            <p:nvPr/>
          </p:nvSpPr>
          <p:spPr>
            <a:xfrm>
              <a:off x="1111300" y="6728825"/>
              <a:ext cx="1714200" cy="441600"/>
            </a:xfrm>
            <a:prstGeom prst="roundRect">
              <a:avLst>
                <a:gd name="adj" fmla="val 16667"/>
              </a:avLst>
            </a:prstGeom>
            <a:noFill/>
            <a:ln w="34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3300" tIns="83300" rIns="83300" bIns="833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75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g36f418dc516_0_67"/>
          <p:cNvSpPr txBox="1"/>
          <p:nvPr/>
        </p:nvSpPr>
        <p:spPr>
          <a:xfrm>
            <a:off x="3541000" y="7720475"/>
            <a:ext cx="60519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Font typeface="Quicksand"/>
              <a:buAutoNum type="arabicPeriod"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Filter Category (Drop-down list)</a:t>
            </a:r>
            <a:endParaRPr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●"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Control Field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Category 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●"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Metric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Value Sales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Font typeface="Quicksand"/>
              <a:buChar char="●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Tombol </a:t>
            </a:r>
            <a:r>
              <a:rPr lang="en-US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Show values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diaktifkan → menampilkan nilai saat memilih kategori.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Font typeface="Quicksand"/>
              <a:buAutoNum type="arabicPeriod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Filter Value Transaction (Drop-down list)</a:t>
            </a:r>
            <a:endParaRPr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Font typeface="Quicksand"/>
              <a:buChar char="●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Field: Value Transaction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Font typeface="Quicksand"/>
              <a:buChar char="●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Berfungsi menyaring berdasarkan nilai transaksi tertentu.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8" name="Google Shape;418;g36f418dc516_0_67"/>
          <p:cNvSpPr txBox="1"/>
          <p:nvPr/>
        </p:nvSpPr>
        <p:spPr>
          <a:xfrm>
            <a:off x="9666950" y="7720475"/>
            <a:ext cx="81432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Filter Payment (Drop-down list)</a:t>
            </a:r>
            <a:endParaRPr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●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Field: Payment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Font typeface="Quicksand"/>
              <a:buChar char="●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Digunakan untuk menyaring berdasarkan metode pembayaran seperti OVO, Transfer Bank, dll.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4.  Filter Waktu  (Paling Kanan):</a:t>
            </a:r>
            <a:endParaRPr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●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Menggunakan </a:t>
            </a: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Date Range Control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Font typeface="Quicksand"/>
              <a:buChar char="●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Bisa diatur: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Font typeface="Quicksand"/>
              <a:buChar char="○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Rentang waktu tetap (Fixed)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Font typeface="Quicksand"/>
              <a:buChar char="○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Atau dinamis berdasarkan input user. Contoh: 1 Januari 2022 – 31 Desember 2022</a:t>
            </a:r>
            <a:endParaRPr>
              <a:solidFill>
                <a:srgbClr val="0F4662"/>
              </a:solidFill>
            </a:endParaRPr>
          </a:p>
        </p:txBody>
      </p:sp>
      <p:sp>
        <p:nvSpPr>
          <p:cNvPr id="419" name="Google Shape;419;g36f418dc516_0_67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f418dc516_0_104"/>
          <p:cNvSpPr/>
          <p:nvPr/>
        </p:nvSpPr>
        <p:spPr>
          <a:xfrm>
            <a:off x="741550" y="3009800"/>
            <a:ext cx="2721374" cy="5117778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425" name="Google Shape;425;g36f418dc516_0_104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6" name="Google Shape;426;g36f418dc516_0_104"/>
          <p:cNvSpPr txBox="1"/>
          <p:nvPr/>
        </p:nvSpPr>
        <p:spPr>
          <a:xfrm>
            <a:off x="715800" y="1306400"/>
            <a:ext cx="1685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Menambahkan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scorecard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ke dashboard untuk menampilkan nilai metrik utama (seperti total penjualan, rata-rata nilai order, atau profit) secara ringkas dan mudah dipahami, serta memberi gambaran tren dengan visual </a:t>
            </a:r>
            <a:r>
              <a:rPr lang="en-US" sz="20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sparkline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7" name="Google Shape;427;g36f418dc516_0_104"/>
          <p:cNvSpPr/>
          <p:nvPr/>
        </p:nvSpPr>
        <p:spPr>
          <a:xfrm>
            <a:off x="11975" y="208375"/>
            <a:ext cx="420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ADD A SCORECARD: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36f418dc516_0_104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29" name="Google Shape;429;g36f418dc516_0_104"/>
          <p:cNvGrpSpPr/>
          <p:nvPr/>
        </p:nvGrpSpPr>
        <p:grpSpPr>
          <a:xfrm>
            <a:off x="3366146" y="3008632"/>
            <a:ext cx="9743759" cy="5086133"/>
            <a:chOff x="3246602" y="4032100"/>
            <a:chExt cx="7658381" cy="3997589"/>
          </a:xfrm>
        </p:grpSpPr>
        <p:sp>
          <p:nvSpPr>
            <p:cNvPr id="430" name="Google Shape;430;g36f418dc516_0_104"/>
            <p:cNvSpPr/>
            <p:nvPr/>
          </p:nvSpPr>
          <p:spPr>
            <a:xfrm>
              <a:off x="3246602" y="4032100"/>
              <a:ext cx="7658381" cy="3997589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431" name="Google Shape;431;g36f418dc516_0_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983" y="4289655"/>
              <a:ext cx="7246273" cy="732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g36f418dc516_0_104"/>
            <p:cNvPicPr preferRelativeResize="0"/>
            <p:nvPr/>
          </p:nvPicPr>
          <p:blipFill rotWithShape="1">
            <a:blip r:embed="rId5">
              <a:alphaModFix/>
            </a:blip>
            <a:srcRect r="1146" b="8592"/>
            <a:stretch/>
          </p:blipFill>
          <p:spPr>
            <a:xfrm>
              <a:off x="3446983" y="5215306"/>
              <a:ext cx="2086598" cy="2579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g36f418dc516_0_104"/>
            <p:cNvPicPr preferRelativeResize="0"/>
            <p:nvPr/>
          </p:nvPicPr>
          <p:blipFill rotWithShape="1">
            <a:blip r:embed="rId6">
              <a:alphaModFix/>
            </a:blip>
            <a:srcRect r="3735"/>
            <a:stretch/>
          </p:blipFill>
          <p:spPr>
            <a:xfrm>
              <a:off x="8606664" y="5215300"/>
              <a:ext cx="2086599" cy="25799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g36f418dc516_0_104"/>
            <p:cNvPicPr preferRelativeResize="0"/>
            <p:nvPr/>
          </p:nvPicPr>
          <p:blipFill rotWithShape="1">
            <a:blip r:embed="rId7">
              <a:alphaModFix/>
            </a:blip>
            <a:srcRect b="6725"/>
            <a:stretch/>
          </p:blipFill>
          <p:spPr>
            <a:xfrm>
              <a:off x="6026815" y="5215300"/>
              <a:ext cx="2086600" cy="25799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5" name="Google Shape;435;g36f418dc516_0_104"/>
          <p:cNvSpPr txBox="1"/>
          <p:nvPr/>
        </p:nvSpPr>
        <p:spPr>
          <a:xfrm>
            <a:off x="13557600" y="5331525"/>
            <a:ext cx="4489800" cy="4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Pengaturan Scorecard (Bawah Gambar)</a:t>
            </a:r>
            <a:endParaRPr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Tiga panel di bawah menunjukkan </a:t>
            </a: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pengaturan tiap scorecard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yaitu: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Primary Field</a:t>
            </a:r>
            <a:endParaRPr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●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Diatur ke </a:t>
            </a: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Metric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(bukan Dimension) karena menampilkan nilai numerik.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Font typeface="Quicksand"/>
              <a:buChar char="●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Kolom metrik yang dipakai: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○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AOV → AOV (Average Order Value)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○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Value Sales → Value Sales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○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Net Profit → Net Profit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Optional Metrics</a:t>
            </a:r>
            <a:endParaRPr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●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Dibiarkan </a:t>
            </a: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nonaktif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artinya hanya satu metrik utama yang ditampilkan per scorecard.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Sparkline</a:t>
            </a:r>
            <a:endParaRPr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Char char="●"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Field sparkline menggunakan </a:t>
            </a: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order_date (Year Month)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agar tren visual ditampilkan berdasarkan urutan waktu bulanan.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6" name="Google Shape;436;g36f418dc516_0_104"/>
          <p:cNvSpPr/>
          <p:nvPr/>
        </p:nvSpPr>
        <p:spPr>
          <a:xfrm>
            <a:off x="13141450" y="5203850"/>
            <a:ext cx="384600" cy="695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F46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g36f418dc516_0_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4625" y="4066000"/>
            <a:ext cx="2368000" cy="34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6f418dc516_0_104"/>
          <p:cNvSpPr txBox="1"/>
          <p:nvPr/>
        </p:nvSpPr>
        <p:spPr>
          <a:xfrm>
            <a:off x="13557600" y="2107025"/>
            <a:ext cx="45780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Komponen Scorecard (Atas Gambar)</a:t>
            </a:r>
            <a:endParaRPr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Terdapat 3 </a:t>
            </a: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scorecard utama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AutoNum type="arabicPeriod"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AOV (Average Order Value)</a:t>
            </a:r>
            <a:b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➤ Menampilkan nilai rata-rata dari setiap transaksi.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AutoNum type="arabicPeriod"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Net Profit</a:t>
            </a:r>
            <a:b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➤ Menampilkan total laba bersih.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400"/>
              <a:buAutoNum type="arabicPeriod"/>
            </a:pP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Value Sales</a:t>
            </a:r>
            <a:b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➤ Menampilkan total nilai penjualan.</a:t>
            </a:r>
            <a:endParaRPr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Masing-masing memiliki </a:t>
            </a: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angka utama + sparkline kecil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(grafik garis tren bulanan), yang membantu pengguna melihat </a:t>
            </a:r>
            <a:r>
              <a:rPr lang="en-US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perubahan tren</a:t>
            </a:r>
            <a:r>
              <a:rPr lang="en-US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seiring waktu.</a:t>
            </a:r>
            <a:endParaRPr/>
          </a:p>
        </p:txBody>
      </p:sp>
      <p:sp>
        <p:nvSpPr>
          <p:cNvPr id="439" name="Google Shape;439;g36f418dc516_0_104"/>
          <p:cNvSpPr/>
          <p:nvPr/>
        </p:nvSpPr>
        <p:spPr>
          <a:xfrm>
            <a:off x="1068052" y="6000150"/>
            <a:ext cx="792900" cy="411900"/>
          </a:xfrm>
          <a:prstGeom prst="roundRect">
            <a:avLst>
              <a:gd name="adj" fmla="val 16667"/>
            </a:avLst>
          </a:prstGeom>
          <a:noFill/>
          <a:ln w="34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300" tIns="83300" rIns="83300" bIns="83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75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4db90fbc9_11_48"/>
          <p:cNvSpPr txBox="1"/>
          <p:nvPr/>
        </p:nvSpPr>
        <p:spPr>
          <a:xfrm>
            <a:off x="762000" y="322503"/>
            <a:ext cx="1658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45" name="Google Shape;445;g344db90fbc9_11_48"/>
          <p:cNvSpPr/>
          <p:nvPr/>
        </p:nvSpPr>
        <p:spPr>
          <a:xfrm rot="5400000">
            <a:off x="-1027229" y="825926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46" name="Google Shape;446;g344db90fbc9_11_48"/>
          <p:cNvCxnSpPr/>
          <p:nvPr/>
        </p:nvCxnSpPr>
        <p:spPr>
          <a:xfrm flipH="1">
            <a:off x="17817250" y="4699492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g344db90fbc9_11_48"/>
          <p:cNvSpPr/>
          <p:nvPr/>
        </p:nvSpPr>
        <p:spPr>
          <a:xfrm rot="5400000">
            <a:off x="16346371" y="158611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8" name="Google Shape;448;g344db90fbc9_11_48"/>
          <p:cNvSpPr/>
          <p:nvPr/>
        </p:nvSpPr>
        <p:spPr>
          <a:xfrm>
            <a:off x="11975" y="208375"/>
            <a:ext cx="420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DASHBOARD: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g344db90fbc9_11_4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6513" r="16493"/>
          <a:stretch/>
        </p:blipFill>
        <p:spPr>
          <a:xfrm>
            <a:off x="3868450" y="1256575"/>
            <a:ext cx="10375900" cy="870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710097b3d8_8_6"/>
          <p:cNvSpPr txBox="1"/>
          <p:nvPr/>
        </p:nvSpPr>
        <p:spPr>
          <a:xfrm>
            <a:off x="762000" y="322503"/>
            <a:ext cx="1658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55" name="Google Shape;455;g3710097b3d8_8_6"/>
          <p:cNvSpPr/>
          <p:nvPr/>
        </p:nvSpPr>
        <p:spPr>
          <a:xfrm rot="5400000">
            <a:off x="-1027229" y="825926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56" name="Google Shape;456;g3710097b3d8_8_6"/>
          <p:cNvCxnSpPr/>
          <p:nvPr/>
        </p:nvCxnSpPr>
        <p:spPr>
          <a:xfrm flipH="1">
            <a:off x="17817250" y="4699492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g3710097b3d8_8_6"/>
          <p:cNvSpPr/>
          <p:nvPr/>
        </p:nvSpPr>
        <p:spPr>
          <a:xfrm rot="5400000">
            <a:off x="16346371" y="158611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8" name="Google Shape;458;g3710097b3d8_8_6"/>
          <p:cNvSpPr/>
          <p:nvPr/>
        </p:nvSpPr>
        <p:spPr>
          <a:xfrm>
            <a:off x="11975" y="208375"/>
            <a:ext cx="420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INSIGHT: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" name="Google Shape;459;g3710097b3d8_8_6"/>
          <p:cNvGrpSpPr/>
          <p:nvPr/>
        </p:nvGrpSpPr>
        <p:grpSpPr>
          <a:xfrm>
            <a:off x="10036530" y="2379443"/>
            <a:ext cx="6569313" cy="5401488"/>
            <a:chOff x="10448625" y="4996425"/>
            <a:chExt cx="5984616" cy="4920733"/>
          </a:xfrm>
        </p:grpSpPr>
        <p:sp>
          <p:nvSpPr>
            <p:cNvPr id="460" name="Google Shape;460;g3710097b3d8_8_6"/>
            <p:cNvSpPr/>
            <p:nvPr/>
          </p:nvSpPr>
          <p:spPr>
            <a:xfrm>
              <a:off x="10448625" y="4996425"/>
              <a:ext cx="5984616" cy="4920733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461" name="Google Shape;461;g3710097b3d8_8_6"/>
            <p:cNvPicPr preferRelativeResize="0"/>
            <p:nvPr/>
          </p:nvPicPr>
          <p:blipFill rotWithShape="1">
            <a:blip r:embed="rId4">
              <a:alphaModFix/>
            </a:blip>
            <a:srcRect l="16613" r="16506"/>
            <a:stretch/>
          </p:blipFill>
          <p:spPr>
            <a:xfrm>
              <a:off x="10664362" y="5137875"/>
              <a:ext cx="5551164" cy="4667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g3710097b3d8_8_6"/>
          <p:cNvGrpSpPr/>
          <p:nvPr/>
        </p:nvGrpSpPr>
        <p:grpSpPr>
          <a:xfrm>
            <a:off x="1580551" y="2379395"/>
            <a:ext cx="6569704" cy="5401590"/>
            <a:chOff x="1352035" y="1327576"/>
            <a:chExt cx="7959418" cy="4667003"/>
          </a:xfrm>
        </p:grpSpPr>
        <p:sp>
          <p:nvSpPr>
            <p:cNvPr id="463" name="Google Shape;463;g3710097b3d8_8_6"/>
            <p:cNvSpPr/>
            <p:nvPr/>
          </p:nvSpPr>
          <p:spPr>
            <a:xfrm>
              <a:off x="1352035" y="1327576"/>
              <a:ext cx="7959418" cy="4667003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464" name="Google Shape;464;g3710097b3d8_8_6"/>
            <p:cNvPicPr preferRelativeResize="0"/>
            <p:nvPr/>
          </p:nvPicPr>
          <p:blipFill rotWithShape="1">
            <a:blip r:embed="rId5">
              <a:alphaModFix/>
            </a:blip>
            <a:srcRect l="16800" r="16607"/>
            <a:stretch/>
          </p:blipFill>
          <p:spPr>
            <a:xfrm>
              <a:off x="1654200" y="1430800"/>
              <a:ext cx="7410550" cy="4420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g3710097b3d8_8_6"/>
          <p:cNvSpPr/>
          <p:nvPr/>
        </p:nvSpPr>
        <p:spPr>
          <a:xfrm>
            <a:off x="3065325" y="7982163"/>
            <a:ext cx="3795552" cy="995814"/>
          </a:xfrm>
          <a:prstGeom prst="flowChartTerminator">
            <a:avLst/>
          </a:prstGeom>
          <a:solidFill>
            <a:srgbClr val="DBE5E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Dashboard kategori Mobile &amp; Tablets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3710097b3d8_8_6"/>
          <p:cNvSpPr/>
          <p:nvPr/>
        </p:nvSpPr>
        <p:spPr>
          <a:xfrm>
            <a:off x="11423400" y="7982163"/>
            <a:ext cx="3795552" cy="995814"/>
          </a:xfrm>
          <a:prstGeom prst="flowChartTerminator">
            <a:avLst/>
          </a:prstGeom>
          <a:solidFill>
            <a:srgbClr val="DBE5E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Dashboard kategori Books</a:t>
            </a:r>
            <a:endParaRPr sz="17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67" name="Google Shape;467;g3710097b3d8_8_6"/>
          <p:cNvCxnSpPr/>
          <p:nvPr/>
        </p:nvCxnSpPr>
        <p:spPr>
          <a:xfrm rot="10800000">
            <a:off x="9120891" y="2958450"/>
            <a:ext cx="23100" cy="4358400"/>
          </a:xfrm>
          <a:prstGeom prst="straightConnector1">
            <a:avLst/>
          </a:prstGeom>
          <a:noFill/>
          <a:ln w="57150" cap="flat" cmpd="sng">
            <a:solidFill>
              <a:srgbClr val="7994A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"/>
          <p:cNvSpPr txBox="1"/>
          <p:nvPr/>
        </p:nvSpPr>
        <p:spPr>
          <a:xfrm>
            <a:off x="2945700" y="1475250"/>
            <a:ext cx="55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Team Members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614759" y="2069126"/>
            <a:ext cx="1679997" cy="195547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5" name="Google Shape;175;p2"/>
          <p:cNvSpPr/>
          <p:nvPr/>
        </p:nvSpPr>
        <p:spPr>
          <a:xfrm>
            <a:off x="10059275" y="-750"/>
            <a:ext cx="6345860" cy="10286842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176" name="Google Shape;176;p2"/>
          <p:cNvSpPr txBox="1"/>
          <p:nvPr/>
        </p:nvSpPr>
        <p:spPr>
          <a:xfrm>
            <a:off x="10480802" y="1993794"/>
            <a:ext cx="634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03  Dahlia Arum Wicaksono</a:t>
            </a:r>
            <a:endParaRPr sz="2499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10480802" y="2707553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04  Diana Margaret  </a:t>
            </a:r>
            <a:endParaRPr sz="1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78" name="Google Shape;178;p2"/>
          <p:cNvCxnSpPr/>
          <p:nvPr/>
        </p:nvCxnSpPr>
        <p:spPr>
          <a:xfrm>
            <a:off x="9977888" y="194369"/>
            <a:ext cx="0" cy="953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2"/>
          <p:cNvCxnSpPr/>
          <p:nvPr/>
        </p:nvCxnSpPr>
        <p:spPr>
          <a:xfrm>
            <a:off x="614750" y="5366718"/>
            <a:ext cx="9281700" cy="4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2"/>
          <p:cNvSpPr txBox="1"/>
          <p:nvPr/>
        </p:nvSpPr>
        <p:spPr>
          <a:xfrm>
            <a:off x="10506006" y="1231785"/>
            <a:ext cx="709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02  Ayo Putri Sagita</a:t>
            </a:r>
            <a:endParaRPr sz="2499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10524187" y="452979"/>
            <a:ext cx="709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01  Adam Hidayatullah </a:t>
            </a:r>
            <a:endParaRPr sz="1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10460453" y="3374656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05  Findri Fauzi</a:t>
            </a:r>
            <a:endParaRPr sz="1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10460453" y="4134863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06  I Putu Werdhi Winata</a:t>
            </a:r>
            <a:endParaRPr sz="1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10450279" y="4881833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07  Jedy Sean Syah</a:t>
            </a:r>
            <a:endParaRPr sz="1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10429931" y="5559551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08  Mela Sari</a:t>
            </a:r>
            <a:endParaRPr sz="1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10429931" y="6286618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09  Muhammad Rijal Ulhaq </a:t>
            </a:r>
            <a:endParaRPr sz="1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10399408" y="7029408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10  Najela Rafia Elchoir</a:t>
            </a:r>
            <a:endParaRPr sz="2499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10429931" y="7738653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11  Nurul Annisa</a:t>
            </a:r>
            <a:endParaRPr sz="1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10429931" y="8447898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12  Rivaldy Alawy</a:t>
            </a:r>
            <a:endParaRPr sz="2499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10399408" y="9212060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13  Tasya Nur Karina</a:t>
            </a:r>
            <a:endParaRPr sz="1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1" name="Google Shape;19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700" y="3374650"/>
            <a:ext cx="5538000" cy="44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70ffc76528_0_1"/>
          <p:cNvSpPr txBox="1"/>
          <p:nvPr/>
        </p:nvSpPr>
        <p:spPr>
          <a:xfrm>
            <a:off x="904625" y="1868475"/>
            <a:ext cx="7730700" cy="6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Tren Kenaikan Value Sales Januari–September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Insight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Terjadi kenaikan konsisten pada Value Sales sejak Januari hingga mencapai puncaknya di bulan September.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Makna Bisnis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Menunjukkan keberhasilan strategi kampanye dan promosi yang dijalankan selama Q1–Q3.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Penurunan Value Sales di Kuartal IV (Oktober–Desember)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Insight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Value Sales menurun drastis di Q4, meskipun sempat ada kenaikan kecil di November.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Kemungkinan Penyebab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Efektivitas kampanye menurun.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Daya beli konsumen menurun.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AOV turun signifikan.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Konsumen mungkin beralih ke kompetitor.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Net Profit Menurun Tajam di Q4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Insight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Meskipun mengikuti tren penjualan, Net Profit menurun tajam pada Q4.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Makna Bisnis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Ada kemungkinan margin keuntungan turun, atau biaya operasional meningkat.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73" name="Google Shape;473;g370ffc76528_0_1"/>
          <p:cNvCxnSpPr/>
          <p:nvPr/>
        </p:nvCxnSpPr>
        <p:spPr>
          <a:xfrm rot="-5400000">
            <a:off x="6970641" y="5143500"/>
            <a:ext cx="4346700" cy="0"/>
          </a:xfrm>
          <a:prstGeom prst="straightConnector1">
            <a:avLst/>
          </a:prstGeom>
          <a:noFill/>
          <a:ln w="57150" cap="flat" cmpd="sng">
            <a:solidFill>
              <a:srgbClr val="7994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4" name="Google Shape;474;g370ffc76528_0_1"/>
          <p:cNvSpPr txBox="1"/>
          <p:nvPr/>
        </p:nvSpPr>
        <p:spPr>
          <a:xfrm>
            <a:off x="9652675" y="983475"/>
            <a:ext cx="7730700" cy="84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4. AOV Meningkat Januari–September, Anjlok di Q4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Insight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AOV naik signifikan hingga puncaknya di September, lalu turun tajam di Q4.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Makna Bisnis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Konsumen beralih ke produk dengan harga lebih murah.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Promosi menarik mendorong pembelian dalam nilai kecil.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Kurangnya penawaran menarik untuk produk premium.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5. Kategori Mobile &amp; Tablets Jadi Kontributor Terbesar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Insight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Value Sales: $2,2 Miliar (hampir 50% dari total).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Net Profit: menyumbang ⅓ dari total keuntungan.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Peningkatan tertinggi terjadi Agustus–September.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Makna Bisnis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Mobile &amp; Tablets sangat potensial untuk dijadikan kategori prioritas dalam strategi kampanye mendatang.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6. Kategori Books Paling Rendah dalam Value Sales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Insight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Penurunan drastis dari Februari hingga Agustus.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November: AOV tinggi meski volume rendah.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Makna Bisnis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Kemungkinan terjadi pembelian oleh institusi atau produk buku premium.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5" name="Google Shape;475;g370ffc76528_0_1"/>
          <p:cNvSpPr/>
          <p:nvPr/>
        </p:nvSpPr>
        <p:spPr>
          <a:xfrm>
            <a:off x="11975" y="208375"/>
            <a:ext cx="420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INSIGHT: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370ffc76528_0_1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7" name="Google Shape;477;g370ffc76528_0_1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10097b3d8_1_59"/>
          <p:cNvSpPr txBox="1"/>
          <p:nvPr/>
        </p:nvSpPr>
        <p:spPr>
          <a:xfrm>
            <a:off x="893225" y="1578025"/>
            <a:ext cx="7742100" cy="7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Value Sales Meningkat Signifikan Januari–September, Puncaknya di September</a:t>
            </a:r>
            <a:endParaRPr sz="18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Lakukan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retrospective analysis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strategi kampanye Agustus–September, khususnya untuk kategori </a:t>
            </a:r>
            <a:r>
              <a:rPr lang="en-US" sz="18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Mobile &amp; Tablets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Terapkan kembali strategi serupa di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Q1 tahun berikutnya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dan pada event nasional seperti </a:t>
            </a:r>
            <a:r>
              <a:rPr lang="en-US" sz="18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Harbolnas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Lakukan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A/B testing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mengetahui channel dan format kampanye paling efektif (misalnya, push notification, social media ads, in-app voucher).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2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Value Sales Menurun di Q4 (Oktober–Desember)</a:t>
            </a:r>
            <a:endParaRPr sz="18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800"/>
              <a:buChar char="●"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Hindari promosi dengan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diskon besar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menurunkan AOV terlalu dalam.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800"/>
              <a:buChar char="●"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Fokus pada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promo berbasis nilai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seperti: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800"/>
              <a:buFont typeface="Quicksand"/>
              <a:buChar char="○"/>
            </a:pPr>
            <a:r>
              <a:rPr lang="en-US" sz="18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Bundling produk</a:t>
            </a:r>
            <a:endParaRPr sz="18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800"/>
              <a:buFont typeface="Quicksand"/>
              <a:buChar char="○"/>
            </a:pPr>
            <a:r>
              <a:rPr lang="en-US" sz="18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Cashback minimum order</a:t>
            </a:r>
            <a:endParaRPr sz="18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800"/>
              <a:buFont typeface="Quicksand"/>
              <a:buChar char="○"/>
            </a:pPr>
            <a:r>
              <a:rPr lang="en-US" sz="18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Gratis ongkir dengan minimum belanja</a:t>
            </a:r>
            <a:endParaRPr sz="18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Evaluasi faktor musiman atau kompetitor yang menyebabkan pergeseran belanja.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3. Net Profit Menurun Tajam di Q4</a:t>
            </a:r>
            <a:endParaRPr sz="18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Pantau dan kendalikan biaya kampanye/promosi agar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tidak mengorbankan margin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Gunakan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loyalty program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atau </a:t>
            </a:r>
            <a:r>
              <a:rPr lang="en-US" sz="18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member-tier benefits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menjaga profit dari konsumen bernilai tinggi.</a:t>
            </a:r>
            <a:endParaRPr sz="18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83" name="Google Shape;483;g3710097b3d8_1_59"/>
          <p:cNvCxnSpPr/>
          <p:nvPr/>
        </p:nvCxnSpPr>
        <p:spPr>
          <a:xfrm rot="-5400000">
            <a:off x="6970641" y="5143500"/>
            <a:ext cx="4346700" cy="0"/>
          </a:xfrm>
          <a:prstGeom prst="straightConnector1">
            <a:avLst/>
          </a:prstGeom>
          <a:noFill/>
          <a:ln w="57150" cap="flat" cmpd="sng">
            <a:solidFill>
              <a:srgbClr val="7994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4" name="Google Shape;484;g3710097b3d8_1_59"/>
          <p:cNvSpPr txBox="1"/>
          <p:nvPr/>
        </p:nvSpPr>
        <p:spPr>
          <a:xfrm>
            <a:off x="9652675" y="855675"/>
            <a:ext cx="7742100" cy="89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4. AOV Naik hingga September, Anjlok di Q4</a:t>
            </a:r>
            <a:endParaRPr sz="17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●"/>
            </a:pP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Cegah penurunan AOV dengan strategi seperti:</a:t>
            </a:r>
            <a:endParaRPr sz="1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○"/>
            </a:pPr>
            <a:r>
              <a:rPr lang="en-US" sz="17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Bundling menarik</a:t>
            </a: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(misalnya beli 2 produk, harga spesial)</a:t>
            </a:r>
            <a:endParaRPr sz="1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○"/>
            </a:pPr>
            <a:r>
              <a:rPr lang="en-US" sz="17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Gratis ongkir dengan batas tertentu</a:t>
            </a:r>
            <a:endParaRPr sz="17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○"/>
            </a:pPr>
            <a:r>
              <a:rPr lang="en-US" sz="17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Cashback</a:t>
            </a: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pembelian lebih besar</a:t>
            </a:r>
            <a:endParaRPr sz="1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●"/>
            </a:pP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Terapkan strategi retensi: </a:t>
            </a:r>
            <a:r>
              <a:rPr lang="en-US" sz="1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personalized recommendation</a:t>
            </a: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1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cross-sell &amp; up-sell</a:t>
            </a: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5. Mobile &amp; Tablets = Kontributor Penjualan Terbesar</a:t>
            </a:r>
            <a:endParaRPr sz="17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●"/>
            </a:pP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Jadikan kategori ini sebagai </a:t>
            </a:r>
            <a:r>
              <a:rPr lang="en-US" sz="1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fokus utama kampanye</a:t>
            </a: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peak season.</a:t>
            </a:r>
            <a:endParaRPr sz="1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●"/>
            </a:pP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Buat promosi khusus:</a:t>
            </a:r>
            <a:endParaRPr sz="1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○"/>
            </a:pPr>
            <a:r>
              <a:rPr lang="en-US" sz="17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Flash sale khusus Mobile/Tablets</a:t>
            </a:r>
            <a:endParaRPr sz="17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○"/>
            </a:pPr>
            <a:r>
              <a:rPr lang="en-US" sz="17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Bundling dengan aksesori</a:t>
            </a:r>
            <a:endParaRPr sz="17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○"/>
            </a:pPr>
            <a:r>
              <a:rPr lang="en-US" sz="17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Program tukar tambah &amp; cicilan ringan</a:t>
            </a:r>
            <a:endParaRPr sz="17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●"/>
            </a:pP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Perkuat eksposur di homepage dan ads untuk mendorong trafik ke kategori ini.</a:t>
            </a:r>
            <a:endParaRPr sz="1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6. Kategori Books = Value Sales Terendah, Tapi AOV Tinggi di November</a:t>
            </a:r>
            <a:endParaRPr sz="17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●"/>
            </a:pP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Bangun kampanye niche untuk pecinta buku, misalnya:</a:t>
            </a:r>
            <a:endParaRPr sz="1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○"/>
            </a:pPr>
            <a:r>
              <a:rPr lang="en-US" sz="17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Buku Koleksi Terbatas</a:t>
            </a:r>
            <a:endParaRPr sz="17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○"/>
            </a:pPr>
            <a:r>
              <a:rPr lang="en-US" sz="17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Beli 2 Gratis 1</a:t>
            </a:r>
            <a:endParaRPr sz="17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icksand"/>
              <a:buChar char="○"/>
            </a:pPr>
            <a:r>
              <a:rPr lang="en-US" sz="17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Kolaborasi dengan komunitas baca, book influencer, atau penerbit</a:t>
            </a:r>
            <a:endParaRPr sz="17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●"/>
            </a:pP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Tekankan narasi </a:t>
            </a:r>
            <a:r>
              <a:rPr lang="en-US" sz="1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"nilai premium"</a:t>
            </a: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buku mahal untuk menarik pembeli dengan daya beli tinggi.</a:t>
            </a:r>
            <a:endParaRPr sz="1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7.  Strategi Retensi: Jaga AOV &amp; Pangsa Pasar</a:t>
            </a:r>
            <a:endParaRPr sz="17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●"/>
            </a:pP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Terapkan </a:t>
            </a:r>
            <a:r>
              <a:rPr lang="en-US" sz="1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personalized promo &amp; rekomendasi produk</a:t>
            </a: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●"/>
            </a:pP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Segmentasi user berdasarkan AOV &amp; daya beli, lalu kirim promosi yang relevan.</a:t>
            </a:r>
            <a:endParaRPr sz="1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1700"/>
              <a:buFont typeface="Quicksand"/>
              <a:buChar char="●"/>
            </a:pP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Identifikasi pelanggan dengan kontribusi tinggi di Q2–Q3 dan beri mereka </a:t>
            </a:r>
            <a:r>
              <a:rPr lang="en-US" sz="1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akses eksklusif</a:t>
            </a:r>
            <a:r>
              <a:rPr lang="en-US" sz="1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ke promo lebih dulu.</a:t>
            </a:r>
            <a:endParaRPr sz="17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5" name="Google Shape;485;g3710097b3d8_1_59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6" name="Google Shape;486;g3710097b3d8_1_59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7" name="Google Shape;487;g3710097b3d8_1_59"/>
          <p:cNvSpPr/>
          <p:nvPr/>
        </p:nvSpPr>
        <p:spPr>
          <a:xfrm>
            <a:off x="11975" y="208375"/>
            <a:ext cx="420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RECOMMENDATION: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44db90fbc9_4_0"/>
          <p:cNvSpPr txBox="1"/>
          <p:nvPr/>
        </p:nvSpPr>
        <p:spPr>
          <a:xfrm>
            <a:off x="3376675" y="1140909"/>
            <a:ext cx="115347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Dashboard Halaman</a:t>
            </a: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g344db90fbc9_4_0"/>
          <p:cNvCxnSpPr/>
          <p:nvPr/>
        </p:nvCxnSpPr>
        <p:spPr>
          <a:xfrm>
            <a:off x="5897880" y="2311674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4" name="Google Shape;494;g344db90fbc9_4_0"/>
          <p:cNvCxnSpPr/>
          <p:nvPr/>
        </p:nvCxnSpPr>
        <p:spPr>
          <a:xfrm>
            <a:off x="5897880" y="8186984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5" name="Google Shape;495;g344db90fbc9_4_0"/>
          <p:cNvSpPr/>
          <p:nvPr/>
        </p:nvSpPr>
        <p:spPr>
          <a:xfrm>
            <a:off x="15701276" y="89100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6" name="Google Shape;496;g344db90fbc9_4_0"/>
          <p:cNvSpPr/>
          <p:nvPr/>
        </p:nvSpPr>
        <p:spPr>
          <a:xfrm>
            <a:off x="8304001" y="875035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7" name="Google Shape;497;g344db90fbc9_4_0"/>
          <p:cNvSpPr txBox="1"/>
          <p:nvPr/>
        </p:nvSpPr>
        <p:spPr>
          <a:xfrm>
            <a:off x="1379725" y="3027213"/>
            <a:ext cx="15528600" cy="44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3200"/>
              <a:buFont typeface="Quicksand"/>
              <a:buAutoNum type="alphaLcPeriod"/>
            </a:pPr>
            <a:r>
              <a:rPr lang="en-US" sz="3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Tabel</a:t>
            </a: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berisi: Product Name; Category; Before Discount; After Discount; Net Profit; Qty; Customer (unique value)</a:t>
            </a:r>
            <a:endParaRPr sz="32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b. Terdapat </a:t>
            </a:r>
            <a:r>
              <a:rPr lang="en-US" sz="3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slicer</a:t>
            </a: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Order Date, Category, Value Transaction, Payment</a:t>
            </a:r>
            <a:endParaRPr sz="32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c. </a:t>
            </a:r>
            <a:r>
              <a:rPr lang="en-US" sz="3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Scorecard</a:t>
            </a: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Before Discount; After Discount; Net Profit; Quantity; Customer (unique value); AOV</a:t>
            </a:r>
            <a:endParaRPr sz="32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6f418dc516_0_142"/>
          <p:cNvSpPr txBox="1"/>
          <p:nvPr/>
        </p:nvSpPr>
        <p:spPr>
          <a:xfrm>
            <a:off x="5768700" y="7363375"/>
            <a:ext cx="3748200" cy="21156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36f418dc516_0_142"/>
          <p:cNvSpPr txBox="1"/>
          <p:nvPr/>
        </p:nvSpPr>
        <p:spPr>
          <a:xfrm>
            <a:off x="5913300" y="2805475"/>
            <a:ext cx="3748200" cy="25137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36f418dc516_0_142"/>
          <p:cNvSpPr txBox="1"/>
          <p:nvPr/>
        </p:nvSpPr>
        <p:spPr>
          <a:xfrm>
            <a:off x="236400" y="1456825"/>
            <a:ext cx="170124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Menampilkan 5 metric yang berbeda dalam jenis chart table untuk menapilkan beberapa data kategori yang terdiri dari </a:t>
            </a:r>
            <a:r>
              <a:rPr lang="en-US" sz="23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Product Name, Category, Before Discount, After Discount, Net Profit, Quantity, dan Customer (Unique)</a:t>
            </a: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23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5" name="Google Shape;505;g36f418dc516_0_142"/>
          <p:cNvSpPr/>
          <p:nvPr/>
        </p:nvSpPr>
        <p:spPr>
          <a:xfrm rot="5400000">
            <a:off x="-1027229" y="825926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506" name="Google Shape;506;g36f418dc516_0_142"/>
          <p:cNvCxnSpPr/>
          <p:nvPr/>
        </p:nvCxnSpPr>
        <p:spPr>
          <a:xfrm flipH="1">
            <a:off x="17817250" y="4699492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7" name="Google Shape;507;g36f418dc516_0_142"/>
          <p:cNvSpPr/>
          <p:nvPr/>
        </p:nvSpPr>
        <p:spPr>
          <a:xfrm rot="5400000">
            <a:off x="16346371" y="158611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8" name="Google Shape;508;g36f418dc516_0_142"/>
          <p:cNvSpPr txBox="1"/>
          <p:nvPr/>
        </p:nvSpPr>
        <p:spPr>
          <a:xfrm>
            <a:off x="10079675" y="2931025"/>
            <a:ext cx="73194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Dimension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Dimension adalah variabel kategori yang akan ditampilkan pada tabel, digunakan 2 dimension yaitu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Product Name (sku_name) dan Category (category),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dengan Date Range Dimension  order_date (Year Month) Sort By before_discount  Desc.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9" name="Google Shape;509;g36f418dc516_0_142"/>
          <p:cNvSpPr txBox="1"/>
          <p:nvPr/>
        </p:nvSpPr>
        <p:spPr>
          <a:xfrm>
            <a:off x="10219353" y="5698950"/>
            <a:ext cx="70293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Metrics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Metrics adalah nilai numerik yang ingin ditampilkan dalam grafik, digunakan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tujuh metric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AutoNum type="arabicPeriod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Product Name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AutoNum type="arabicPeriod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Category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AutoNum type="arabicPeriod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Before Discount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AutoNum type="arabicPeriod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After Discount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AutoNum type="arabicPeriod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Net Profit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AutoNum type="arabicPeriod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Quantity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AutoNum type="arabicPeriod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 (Unique)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10" name="Google Shape;510;g36f418dc516_0_142"/>
          <p:cNvPicPr preferRelativeResize="0"/>
          <p:nvPr/>
        </p:nvPicPr>
        <p:blipFill rotWithShape="1">
          <a:blip r:embed="rId4">
            <a:alphaModFix/>
          </a:blip>
          <a:srcRect l="54211" t="59928" r="21678" b="19976"/>
          <a:stretch/>
        </p:blipFill>
        <p:spPr>
          <a:xfrm>
            <a:off x="5975050" y="7696350"/>
            <a:ext cx="3335477" cy="15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36f418dc516_0_142"/>
          <p:cNvSpPr/>
          <p:nvPr/>
        </p:nvSpPr>
        <p:spPr>
          <a:xfrm>
            <a:off x="7413450" y="5920213"/>
            <a:ext cx="747900" cy="1175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g36f418dc516_0_142"/>
          <p:cNvGrpSpPr/>
          <p:nvPr/>
        </p:nvGrpSpPr>
        <p:grpSpPr>
          <a:xfrm>
            <a:off x="821599" y="2563600"/>
            <a:ext cx="3973688" cy="5336417"/>
            <a:chOff x="745399" y="2563600"/>
            <a:chExt cx="3973688" cy="5336417"/>
          </a:xfrm>
        </p:grpSpPr>
        <p:grpSp>
          <p:nvGrpSpPr>
            <p:cNvPr id="513" name="Google Shape;513;g36f418dc516_0_142"/>
            <p:cNvGrpSpPr/>
            <p:nvPr/>
          </p:nvGrpSpPr>
          <p:grpSpPr>
            <a:xfrm>
              <a:off x="745399" y="2563600"/>
              <a:ext cx="3973688" cy="5336417"/>
              <a:chOff x="592999" y="2563600"/>
              <a:chExt cx="3973688" cy="5336417"/>
            </a:xfrm>
          </p:grpSpPr>
          <p:sp>
            <p:nvSpPr>
              <p:cNvPr id="514" name="Google Shape;514;g36f418dc516_0_142"/>
              <p:cNvSpPr/>
              <p:nvPr/>
            </p:nvSpPr>
            <p:spPr>
              <a:xfrm>
                <a:off x="592999" y="2563600"/>
                <a:ext cx="3973688" cy="533641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079700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079700"/>
                    </a:lnTo>
                    <a:lnTo>
                      <a:pt x="0" y="1079700"/>
                    </a:lnTo>
                    <a:close/>
                  </a:path>
                </a:pathLst>
              </a:custGeom>
              <a:solidFill>
                <a:srgbClr val="DBE5EA"/>
              </a:solidFill>
              <a:ln>
                <a:noFill/>
              </a:ln>
            </p:spPr>
          </p:sp>
          <p:grpSp>
            <p:nvGrpSpPr>
              <p:cNvPr id="515" name="Google Shape;515;g36f418dc516_0_142"/>
              <p:cNvGrpSpPr/>
              <p:nvPr/>
            </p:nvGrpSpPr>
            <p:grpSpPr>
              <a:xfrm>
                <a:off x="678000" y="2674575"/>
                <a:ext cx="3761626" cy="4937844"/>
                <a:chOff x="678000" y="2674575"/>
                <a:chExt cx="3761626" cy="4937844"/>
              </a:xfrm>
            </p:grpSpPr>
            <p:pic>
              <p:nvPicPr>
                <p:cNvPr id="516" name="Google Shape;516;g36f418dc516_0_14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62726" t="35057" r="17454" b="8778"/>
                <a:stretch/>
              </p:blipFill>
              <p:spPr>
                <a:xfrm>
                  <a:off x="678000" y="2674575"/>
                  <a:ext cx="3761626" cy="49378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17" name="Google Shape;517;g36f418dc516_0_142"/>
                <p:cNvSpPr/>
                <p:nvPr/>
              </p:nvSpPr>
              <p:spPr>
                <a:xfrm>
                  <a:off x="842925" y="5184425"/>
                  <a:ext cx="3498600" cy="14658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18" name="Google Shape;518;g36f418dc516_0_142"/>
            <p:cNvSpPr/>
            <p:nvPr/>
          </p:nvSpPr>
          <p:spPr>
            <a:xfrm>
              <a:off x="995325" y="3382875"/>
              <a:ext cx="3498600" cy="652800"/>
            </a:xfrm>
            <a:prstGeom prst="rect">
              <a:avLst/>
            </a:pr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g36f418dc516_0_142"/>
          <p:cNvGrpSpPr/>
          <p:nvPr/>
        </p:nvGrpSpPr>
        <p:grpSpPr>
          <a:xfrm>
            <a:off x="6118625" y="3017487"/>
            <a:ext cx="3337527" cy="2115701"/>
            <a:chOff x="4654850" y="3896550"/>
            <a:chExt cx="3337527" cy="2115701"/>
          </a:xfrm>
        </p:grpSpPr>
        <p:pic>
          <p:nvPicPr>
            <p:cNvPr id="520" name="Google Shape;520;g36f418dc516_0_142"/>
            <p:cNvPicPr preferRelativeResize="0"/>
            <p:nvPr/>
          </p:nvPicPr>
          <p:blipFill rotWithShape="1">
            <a:blip r:embed="rId6">
              <a:alphaModFix/>
            </a:blip>
            <a:srcRect l="54639" t="48421" r="21315" b="24461"/>
            <a:stretch/>
          </p:blipFill>
          <p:spPr>
            <a:xfrm>
              <a:off x="4656900" y="3896550"/>
              <a:ext cx="3335477" cy="211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g36f418dc516_0_142"/>
            <p:cNvSpPr/>
            <p:nvPr/>
          </p:nvSpPr>
          <p:spPr>
            <a:xfrm>
              <a:off x="4654850" y="4009500"/>
              <a:ext cx="3335400" cy="461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g36f418dc516_0_142"/>
          <p:cNvSpPr/>
          <p:nvPr/>
        </p:nvSpPr>
        <p:spPr>
          <a:xfrm>
            <a:off x="6036200" y="7954525"/>
            <a:ext cx="3274200" cy="461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36f418dc516_0_142"/>
          <p:cNvSpPr/>
          <p:nvPr/>
        </p:nvSpPr>
        <p:spPr>
          <a:xfrm>
            <a:off x="11975" y="208375"/>
            <a:ext cx="456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ADD A CHART TABLE: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36f418dc516_0_142"/>
          <p:cNvSpPr/>
          <p:nvPr/>
        </p:nvSpPr>
        <p:spPr>
          <a:xfrm rot="-5400000">
            <a:off x="5122550" y="3630170"/>
            <a:ext cx="463500" cy="864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710097b3d8_6_0"/>
          <p:cNvSpPr/>
          <p:nvPr/>
        </p:nvSpPr>
        <p:spPr>
          <a:xfrm>
            <a:off x="11975" y="208375"/>
            <a:ext cx="456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TAMPILAN TABLE: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3710097b3d8_6_0"/>
          <p:cNvSpPr/>
          <p:nvPr/>
        </p:nvSpPr>
        <p:spPr>
          <a:xfrm rot="5400000">
            <a:off x="5032041" y="-3100843"/>
            <a:ext cx="8103916" cy="17264403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pic>
        <p:nvPicPr>
          <p:cNvPr id="531" name="Google Shape;531;g3710097b3d8_6_0"/>
          <p:cNvPicPr preferRelativeResize="0"/>
          <p:nvPr/>
        </p:nvPicPr>
        <p:blipFill rotWithShape="1">
          <a:blip r:embed="rId3">
            <a:alphaModFix/>
          </a:blip>
          <a:srcRect l="5964" t="39893" r="4212" b="13327"/>
          <a:stretch/>
        </p:blipFill>
        <p:spPr>
          <a:xfrm>
            <a:off x="677800" y="1702275"/>
            <a:ext cx="16670999" cy="74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052cb7c2a_1_0"/>
          <p:cNvSpPr txBox="1"/>
          <p:nvPr/>
        </p:nvSpPr>
        <p:spPr>
          <a:xfrm>
            <a:off x="-50" y="0"/>
            <a:ext cx="1080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000" b="0" i="0" u="none" strike="noStrike" cap="none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7" name="Google Shape;537;g37052cb7c2a_1_0"/>
          <p:cNvSpPr txBox="1"/>
          <p:nvPr/>
        </p:nvSpPr>
        <p:spPr>
          <a:xfrm>
            <a:off x="9650500" y="1475850"/>
            <a:ext cx="5993400" cy="81051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Membuat scorecard </a:t>
            </a:r>
            <a:endParaRPr sz="32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(2) Pemilihan letak chart</a:t>
            </a:r>
            <a:endParaRPr sz="32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grpSp>
        <p:nvGrpSpPr>
          <p:cNvPr id="538" name="Google Shape;538;g37052cb7c2a_1_0"/>
          <p:cNvGrpSpPr/>
          <p:nvPr/>
        </p:nvGrpSpPr>
        <p:grpSpPr>
          <a:xfrm>
            <a:off x="2589275" y="1399650"/>
            <a:ext cx="5503200" cy="8181300"/>
            <a:chOff x="2589275" y="1399650"/>
            <a:chExt cx="5503200" cy="8181300"/>
          </a:xfrm>
        </p:grpSpPr>
        <p:sp>
          <p:nvSpPr>
            <p:cNvPr id="539" name="Google Shape;539;g37052cb7c2a_1_0"/>
            <p:cNvSpPr txBox="1"/>
            <p:nvPr/>
          </p:nvSpPr>
          <p:spPr>
            <a:xfrm>
              <a:off x="2589275" y="1399650"/>
              <a:ext cx="5503200" cy="8181300"/>
            </a:xfrm>
            <a:prstGeom prst="rect">
              <a:avLst/>
            </a:prstGeom>
            <a:solidFill>
              <a:srgbClr val="DBE5EA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F4662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Membuat score card</a:t>
              </a:r>
              <a:endParaRPr sz="32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  <a:p>
              <a:pPr marL="457200" lvl="0" indent="-431800" algn="ctr" rtl="0">
                <a:spcBef>
                  <a:spcPts val="0"/>
                </a:spcBef>
                <a:spcAft>
                  <a:spcPts val="0"/>
                </a:spcAft>
                <a:buClr>
                  <a:srgbClr val="0F4662"/>
                </a:buClr>
                <a:buSzPts val="3200"/>
                <a:buFont typeface="Quicksand Medium"/>
                <a:buAutoNum type="arabicParenBoth"/>
              </a:pPr>
              <a:r>
                <a:rPr lang="en-US" sz="3200">
                  <a:solidFill>
                    <a:srgbClr val="0F4662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Insert chart</a:t>
              </a:r>
              <a:endParaRPr sz="3200">
                <a:solidFill>
                  <a:srgbClr val="0F46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0" name="Google Shape;540;g37052cb7c2a_1_0"/>
            <p:cNvPicPr preferRelativeResize="0"/>
            <p:nvPr/>
          </p:nvPicPr>
          <p:blipFill rotWithShape="1">
            <a:blip r:embed="rId3">
              <a:alphaModFix/>
            </a:blip>
            <a:srcRect l="12018" t="18326" r="65645" b="27993"/>
            <a:stretch/>
          </p:blipFill>
          <p:spPr>
            <a:xfrm>
              <a:off x="2957376" y="2714850"/>
              <a:ext cx="4766975" cy="6444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1" name="Google Shape;541;g37052cb7c2a_1_0"/>
          <p:cNvPicPr preferRelativeResize="0"/>
          <p:nvPr/>
        </p:nvPicPr>
        <p:blipFill rotWithShape="1">
          <a:blip r:embed="rId4">
            <a:alphaModFix/>
          </a:blip>
          <a:srcRect l="9330" t="37409" r="80702" b="28566"/>
          <a:stretch/>
        </p:blipFill>
        <p:spPr>
          <a:xfrm>
            <a:off x="10929325" y="2773925"/>
            <a:ext cx="3435750" cy="63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37052cb7c2a_1_0"/>
          <p:cNvSpPr/>
          <p:nvPr/>
        </p:nvSpPr>
        <p:spPr>
          <a:xfrm>
            <a:off x="11975" y="208375"/>
            <a:ext cx="456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ADD A SCORECARD: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37052cb7c2a_1_0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4" name="Google Shape;544;g37052cb7c2a_1_0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44db90fbc9_4_39"/>
          <p:cNvSpPr txBox="1"/>
          <p:nvPr/>
        </p:nvSpPr>
        <p:spPr>
          <a:xfrm>
            <a:off x="-50" y="0"/>
            <a:ext cx="1080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000" b="0" i="0" u="none" strike="noStrike" cap="none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0" name="Google Shape;550;g344db90fbc9_4_39"/>
          <p:cNvSpPr txBox="1"/>
          <p:nvPr/>
        </p:nvSpPr>
        <p:spPr>
          <a:xfrm>
            <a:off x="10009888" y="1312350"/>
            <a:ext cx="6494400" cy="86493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Membuat scorecard </a:t>
            </a:r>
            <a:endParaRPr sz="32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(4) Memilih matric</a:t>
            </a:r>
            <a:endParaRPr sz="32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grpSp>
        <p:nvGrpSpPr>
          <p:cNvPr id="551" name="Google Shape;551;g344db90fbc9_4_39"/>
          <p:cNvGrpSpPr/>
          <p:nvPr/>
        </p:nvGrpSpPr>
        <p:grpSpPr>
          <a:xfrm>
            <a:off x="1783713" y="1312275"/>
            <a:ext cx="6626100" cy="8649300"/>
            <a:chOff x="894775" y="1197025"/>
            <a:chExt cx="6626100" cy="8649300"/>
          </a:xfrm>
        </p:grpSpPr>
        <p:sp>
          <p:nvSpPr>
            <p:cNvPr id="552" name="Google Shape;552;g344db90fbc9_4_39"/>
            <p:cNvSpPr txBox="1"/>
            <p:nvPr/>
          </p:nvSpPr>
          <p:spPr>
            <a:xfrm>
              <a:off x="894775" y="1197025"/>
              <a:ext cx="6626100" cy="8649300"/>
            </a:xfrm>
            <a:prstGeom prst="rect">
              <a:avLst/>
            </a:prstGeom>
            <a:solidFill>
              <a:srgbClr val="DBE5EA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F4662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Membuat scorecard</a:t>
              </a:r>
              <a:endParaRPr sz="32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F4662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(3) Memilih matric</a:t>
              </a:r>
              <a:endParaRPr sz="3200">
                <a:solidFill>
                  <a:srgbClr val="0F46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3" name="Google Shape;553;g344db90fbc9_4_39"/>
            <p:cNvPicPr preferRelativeResize="0"/>
            <p:nvPr/>
          </p:nvPicPr>
          <p:blipFill rotWithShape="1">
            <a:blip r:embed="rId3">
              <a:alphaModFix/>
            </a:blip>
            <a:srcRect l="68036" t="28601" r="5112" b="15161"/>
            <a:stretch/>
          </p:blipFill>
          <p:spPr>
            <a:xfrm>
              <a:off x="1254275" y="2508050"/>
              <a:ext cx="5907101" cy="695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4" name="Google Shape;554;g344db90fbc9_4_39"/>
          <p:cNvPicPr preferRelativeResize="0"/>
          <p:nvPr/>
        </p:nvPicPr>
        <p:blipFill rotWithShape="1">
          <a:blip r:embed="rId4">
            <a:alphaModFix/>
          </a:blip>
          <a:srcRect l="65934" t="16417" r="4834" b="14454"/>
          <a:stretch/>
        </p:blipFill>
        <p:spPr>
          <a:xfrm>
            <a:off x="10641438" y="2660425"/>
            <a:ext cx="5231301" cy="6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344db90fbc9_4_39"/>
          <p:cNvSpPr/>
          <p:nvPr/>
        </p:nvSpPr>
        <p:spPr>
          <a:xfrm>
            <a:off x="11975" y="208375"/>
            <a:ext cx="456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ADD A SCORECARD: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344db90fbc9_4_39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44db90fbc9_4_55"/>
          <p:cNvSpPr txBox="1"/>
          <p:nvPr/>
        </p:nvSpPr>
        <p:spPr>
          <a:xfrm>
            <a:off x="9049875" y="1312425"/>
            <a:ext cx="7866900" cy="85920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Membuat scorecard </a:t>
            </a:r>
            <a:endParaRPr sz="32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(6) Untuk Customer (unique value) kerena membutuhkan data yg unik </a:t>
            </a:r>
            <a:endParaRPr sz="32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Pilih agregasi count distinct</a:t>
            </a:r>
            <a:endParaRPr sz="32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grpSp>
        <p:nvGrpSpPr>
          <p:cNvPr id="562" name="Google Shape;562;g344db90fbc9_4_55"/>
          <p:cNvGrpSpPr/>
          <p:nvPr/>
        </p:nvGrpSpPr>
        <p:grpSpPr>
          <a:xfrm>
            <a:off x="1298175" y="1349207"/>
            <a:ext cx="6914100" cy="8592215"/>
            <a:chOff x="894775" y="1349425"/>
            <a:chExt cx="6914100" cy="8649300"/>
          </a:xfrm>
        </p:grpSpPr>
        <p:sp>
          <p:nvSpPr>
            <p:cNvPr id="563" name="Google Shape;563;g344db90fbc9_4_55"/>
            <p:cNvSpPr txBox="1"/>
            <p:nvPr/>
          </p:nvSpPr>
          <p:spPr>
            <a:xfrm>
              <a:off x="894775" y="1349425"/>
              <a:ext cx="6914100" cy="8649300"/>
            </a:xfrm>
            <a:prstGeom prst="rect">
              <a:avLst/>
            </a:prstGeom>
            <a:solidFill>
              <a:srgbClr val="DBE5EA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F4662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Membuat scorecard</a:t>
              </a:r>
              <a:endParaRPr sz="32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F4662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(5) Memberi nama matriks yg ingin ditampilkan dalam display name</a:t>
              </a:r>
              <a:endParaRPr sz="3200">
                <a:solidFill>
                  <a:srgbClr val="0F466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4" name="Google Shape;564;g344db90fbc9_4_55"/>
            <p:cNvPicPr preferRelativeResize="0"/>
            <p:nvPr/>
          </p:nvPicPr>
          <p:blipFill rotWithShape="1">
            <a:blip r:embed="rId3">
              <a:alphaModFix/>
            </a:blip>
            <a:srcRect l="56781" t="15702" r="17068" b="34916"/>
            <a:stretch/>
          </p:blipFill>
          <p:spPr>
            <a:xfrm>
              <a:off x="1455913" y="3429000"/>
              <a:ext cx="5791824" cy="615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5" name="Google Shape;565;g344db90fbc9_4_55"/>
          <p:cNvPicPr preferRelativeResize="0"/>
          <p:nvPr/>
        </p:nvPicPr>
        <p:blipFill rotWithShape="1">
          <a:blip r:embed="rId4">
            <a:alphaModFix/>
          </a:blip>
          <a:srcRect l="56705" t="29038" r="16825" b="24162"/>
          <a:stretch/>
        </p:blipFill>
        <p:spPr>
          <a:xfrm>
            <a:off x="9949787" y="3429000"/>
            <a:ext cx="6067076" cy="60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344db90fbc9_4_55"/>
          <p:cNvSpPr/>
          <p:nvPr/>
        </p:nvSpPr>
        <p:spPr>
          <a:xfrm>
            <a:off x="11975" y="208375"/>
            <a:ext cx="456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ADD A SCORECARD: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344db90fbc9_4_55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44db90fbc9_1_21"/>
          <p:cNvSpPr/>
          <p:nvPr/>
        </p:nvSpPr>
        <p:spPr>
          <a:xfrm rot="5400000">
            <a:off x="-1027229" y="825926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3" name="Google Shape;573;g344db90fbc9_1_21"/>
          <p:cNvSpPr txBox="1"/>
          <p:nvPr/>
        </p:nvSpPr>
        <p:spPr>
          <a:xfrm>
            <a:off x="1535475" y="6042176"/>
            <a:ext cx="5730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endParaRPr sz="2100"/>
          </a:p>
        </p:txBody>
      </p:sp>
      <p:cxnSp>
        <p:nvCxnSpPr>
          <p:cNvPr id="574" name="Google Shape;574;g344db90fbc9_1_21"/>
          <p:cNvCxnSpPr/>
          <p:nvPr/>
        </p:nvCxnSpPr>
        <p:spPr>
          <a:xfrm flipH="1">
            <a:off x="17817250" y="4699492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5" name="Google Shape;575;g344db90fbc9_1_21"/>
          <p:cNvSpPr/>
          <p:nvPr/>
        </p:nvSpPr>
        <p:spPr>
          <a:xfrm rot="5400000">
            <a:off x="16346371" y="158611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6" name="Google Shape;576;g344db90fbc9_1_21"/>
          <p:cNvSpPr/>
          <p:nvPr/>
        </p:nvSpPr>
        <p:spPr>
          <a:xfrm>
            <a:off x="947350" y="3617375"/>
            <a:ext cx="15938400" cy="4837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g344db90fbc9_1_21"/>
          <p:cNvPicPr preferRelativeResize="0"/>
          <p:nvPr/>
        </p:nvPicPr>
        <p:blipFill rotWithShape="1">
          <a:blip r:embed="rId4">
            <a:alphaModFix/>
          </a:blip>
          <a:srcRect l="6697" t="37070" r="48536" b="43769"/>
          <a:stretch/>
        </p:blipFill>
        <p:spPr>
          <a:xfrm>
            <a:off x="1361250" y="4142425"/>
            <a:ext cx="15063374" cy="37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344db90fbc9_1_21"/>
          <p:cNvSpPr/>
          <p:nvPr/>
        </p:nvSpPr>
        <p:spPr>
          <a:xfrm>
            <a:off x="1475800" y="5892274"/>
            <a:ext cx="14834400" cy="17985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344db90fbc9_1_21"/>
          <p:cNvSpPr txBox="1"/>
          <p:nvPr/>
        </p:nvSpPr>
        <p:spPr>
          <a:xfrm>
            <a:off x="1475738" y="1923075"/>
            <a:ext cx="148344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Scorecard menampilkan beberapa data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Before Discount, After Discount, Net Profit, Quantity, Customer, dan Average Order Values (AOV)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Berikut tampilan scorecard:</a:t>
            </a:r>
            <a:endParaRPr sz="25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0" name="Google Shape;580;g344db90fbc9_1_21"/>
          <p:cNvSpPr/>
          <p:nvPr/>
        </p:nvSpPr>
        <p:spPr>
          <a:xfrm>
            <a:off x="11975" y="208375"/>
            <a:ext cx="49155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TAMPILAN SCORECARD: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44db90fbc9_1_47"/>
          <p:cNvSpPr/>
          <p:nvPr/>
        </p:nvSpPr>
        <p:spPr>
          <a:xfrm rot="5400000">
            <a:off x="-1027229" y="825926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586" name="Google Shape;586;g344db90fbc9_1_47"/>
          <p:cNvCxnSpPr/>
          <p:nvPr/>
        </p:nvCxnSpPr>
        <p:spPr>
          <a:xfrm flipH="1">
            <a:off x="17817250" y="4699492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7" name="Google Shape;587;g344db90fbc9_1_47"/>
          <p:cNvSpPr/>
          <p:nvPr/>
        </p:nvSpPr>
        <p:spPr>
          <a:xfrm rot="5400000">
            <a:off x="16346371" y="158611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8" name="Google Shape;588;g344db90fbc9_1_47"/>
          <p:cNvSpPr txBox="1"/>
          <p:nvPr/>
        </p:nvSpPr>
        <p:spPr>
          <a:xfrm>
            <a:off x="396250" y="1345075"/>
            <a:ext cx="16900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Menambahkan filter kontrol ke dashboard  agar lebih interaktif dan user-friendly, memungkinkan pengguna filter data berdasarkan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category, value transaction, payment, dan date range.</a:t>
            </a:r>
            <a:endParaRPr sz="25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89" name="Google Shape;589;g344db90fbc9_1_47"/>
          <p:cNvPicPr preferRelativeResize="0"/>
          <p:nvPr/>
        </p:nvPicPr>
        <p:blipFill rotWithShape="1">
          <a:blip r:embed="rId4">
            <a:alphaModFix/>
          </a:blip>
          <a:srcRect l="58735" t="15362" r="28236" b="23163"/>
          <a:stretch/>
        </p:blipFill>
        <p:spPr>
          <a:xfrm>
            <a:off x="1295941" y="2589273"/>
            <a:ext cx="2785219" cy="4641943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344db90fbc9_1_47"/>
          <p:cNvSpPr/>
          <p:nvPr/>
        </p:nvSpPr>
        <p:spPr>
          <a:xfrm>
            <a:off x="1319199" y="2670150"/>
            <a:ext cx="2638500" cy="4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" name="Google Shape;591;g344db90fbc9_1_47"/>
          <p:cNvPicPr preferRelativeResize="0"/>
          <p:nvPr/>
        </p:nvPicPr>
        <p:blipFill rotWithShape="1">
          <a:blip r:embed="rId5">
            <a:alphaModFix/>
          </a:blip>
          <a:srcRect l="22081" t="37012" r="61838" b="52887"/>
          <a:stretch/>
        </p:blipFill>
        <p:spPr>
          <a:xfrm>
            <a:off x="5025601" y="2604806"/>
            <a:ext cx="3090206" cy="109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344db90fbc9_1_47"/>
          <p:cNvPicPr preferRelativeResize="0"/>
          <p:nvPr/>
        </p:nvPicPr>
        <p:blipFill rotWithShape="1">
          <a:blip r:embed="rId6">
            <a:alphaModFix/>
          </a:blip>
          <a:srcRect l="67905" t="59600" r="16438" b="25015"/>
          <a:stretch/>
        </p:blipFill>
        <p:spPr>
          <a:xfrm>
            <a:off x="5025599" y="4140186"/>
            <a:ext cx="3090206" cy="170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344db90fbc9_1_47"/>
          <p:cNvPicPr preferRelativeResize="0"/>
          <p:nvPr/>
        </p:nvPicPr>
        <p:blipFill rotWithShape="1">
          <a:blip r:embed="rId7">
            <a:alphaModFix/>
          </a:blip>
          <a:srcRect l="67904" t="58466" r="16125" b="24795"/>
          <a:stretch/>
        </p:blipFill>
        <p:spPr>
          <a:xfrm>
            <a:off x="9343022" y="2528606"/>
            <a:ext cx="3241911" cy="191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344db90fbc9_1_47"/>
          <p:cNvPicPr preferRelativeResize="0"/>
          <p:nvPr/>
        </p:nvPicPr>
        <p:blipFill rotWithShape="1">
          <a:blip r:embed="rId8">
            <a:alphaModFix/>
          </a:blip>
          <a:srcRect l="22704" t="36256" r="61676" b="31624"/>
          <a:stretch/>
        </p:blipFill>
        <p:spPr>
          <a:xfrm>
            <a:off x="9343021" y="4286553"/>
            <a:ext cx="3241918" cy="3748243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344db90fbc9_1_47"/>
          <p:cNvSpPr/>
          <p:nvPr/>
        </p:nvSpPr>
        <p:spPr>
          <a:xfrm rot="-5400000">
            <a:off x="4157188" y="3830609"/>
            <a:ext cx="738300" cy="64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01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344db90fbc9_1_47"/>
          <p:cNvSpPr txBox="1"/>
          <p:nvPr/>
        </p:nvSpPr>
        <p:spPr>
          <a:xfrm>
            <a:off x="1295888" y="7713198"/>
            <a:ext cx="2785200" cy="2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00" tIns="97500" rIns="97500" bIns="975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drop-down</a:t>
            </a: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dipilih karena memungkinkan pengguna </a:t>
            </a:r>
            <a:r>
              <a:rPr lang="en-US" sz="19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memilih</a:t>
            </a: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satu nilai dari daftar dengan mudah, tanpa memakan </a:t>
            </a:r>
            <a:r>
              <a:rPr lang="en-US" sz="19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banyak ruang</a:t>
            </a: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 dashboard.d</a:t>
            </a:r>
            <a:endParaRPr sz="19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97" name="Google Shape;597;g344db90fbc9_1_47"/>
          <p:cNvSpPr txBox="1"/>
          <p:nvPr/>
        </p:nvSpPr>
        <p:spPr>
          <a:xfrm>
            <a:off x="5025599" y="6092984"/>
            <a:ext cx="2785200" cy="2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00" tIns="97500" rIns="97500" bIns="975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Secara </a:t>
            </a:r>
            <a:r>
              <a:rPr lang="en-US" sz="19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default</a:t>
            </a: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setelah menambahkan drop-down list, akan muncul kolom yang terakhir digunakan atau yang pertama terdeteksi oleh sistem,</a:t>
            </a:r>
            <a:endParaRPr sz="19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98" name="Google Shape;598;g344db90fbc9_1_47"/>
          <p:cNvSpPr/>
          <p:nvPr/>
        </p:nvSpPr>
        <p:spPr>
          <a:xfrm rot="-5400000">
            <a:off x="8246010" y="3830609"/>
            <a:ext cx="738300" cy="64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01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344db90fbc9_1_47"/>
          <p:cNvSpPr txBox="1"/>
          <p:nvPr/>
        </p:nvSpPr>
        <p:spPr>
          <a:xfrm>
            <a:off x="9338400" y="8071850"/>
            <a:ext cx="3322800" cy="2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00" tIns="97500" rIns="97500" bIns="975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Mengubah</a:t>
            </a: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“Control field” agar sesuai dengan</a:t>
            </a:r>
            <a:r>
              <a:rPr lang="en-US" sz="19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variabe</a:t>
            </a: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 yang ingin </a:t>
            </a:r>
            <a:r>
              <a:rPr lang="en-US" sz="19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difilter.</a:t>
            </a: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Misalnya, jika ingin memfilter berdasarkan </a:t>
            </a:r>
            <a:r>
              <a:rPr lang="en-US" sz="19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kategori </a:t>
            </a: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produk, ubah field menjadi </a:t>
            </a:r>
            <a:r>
              <a:rPr lang="en-US" sz="19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category</a:t>
            </a:r>
            <a:endParaRPr sz="19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00" name="Google Shape;600;g344db90fbc9_1_47"/>
          <p:cNvPicPr preferRelativeResize="0"/>
          <p:nvPr/>
        </p:nvPicPr>
        <p:blipFill rotWithShape="1">
          <a:blip r:embed="rId9">
            <a:alphaModFix/>
          </a:blip>
          <a:srcRect l="67701" t="27749" r="15983" b="5672"/>
          <a:stretch/>
        </p:blipFill>
        <p:spPr>
          <a:xfrm>
            <a:off x="14280325" y="2423149"/>
            <a:ext cx="2638449" cy="60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344db90fbc9_1_47"/>
          <p:cNvSpPr/>
          <p:nvPr/>
        </p:nvSpPr>
        <p:spPr>
          <a:xfrm rot="-5400000">
            <a:off x="13103610" y="3830609"/>
            <a:ext cx="738300" cy="64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01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g344db90fbc9_1_47"/>
          <p:cNvSpPr txBox="1"/>
          <p:nvPr/>
        </p:nvSpPr>
        <p:spPr>
          <a:xfrm>
            <a:off x="14206955" y="8631044"/>
            <a:ext cx="27852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00" tIns="97500" rIns="97500" bIns="975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menyesuaikan</a:t>
            </a:r>
            <a:r>
              <a:rPr lang="en-US" sz="1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warna, teks, ukuran font, dan padding filter agar selaras dengan </a:t>
            </a:r>
            <a:r>
              <a:rPr lang="en-US" sz="19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tema dashboard.</a:t>
            </a:r>
            <a:endParaRPr sz="19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03" name="Google Shape;603;g344db90fbc9_1_47"/>
          <p:cNvSpPr/>
          <p:nvPr/>
        </p:nvSpPr>
        <p:spPr>
          <a:xfrm>
            <a:off x="11975" y="208375"/>
            <a:ext cx="38694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ADD A CONTROL: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344db90fbc9_1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25" y="2316350"/>
            <a:ext cx="11429228" cy="59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44db90fbc9_11_35" title="google-sheets-logo-11609363206tkmkcmlnld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425" y="1197912"/>
            <a:ext cx="4364975" cy="446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44db90fbc9_11_35" title="OIP-removebg-preview.png"/>
          <p:cNvPicPr preferRelativeResize="0"/>
          <p:nvPr/>
        </p:nvPicPr>
        <p:blipFill rotWithShape="1">
          <a:blip r:embed="rId5">
            <a:alphaModFix/>
          </a:blip>
          <a:srcRect l="25663" r="33561"/>
          <a:stretch/>
        </p:blipFill>
        <p:spPr>
          <a:xfrm>
            <a:off x="1388687" y="4218925"/>
            <a:ext cx="3720475" cy="51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44db90fbc9_11_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44db90fbc9_11_35"/>
          <p:cNvSpPr txBox="1"/>
          <p:nvPr/>
        </p:nvSpPr>
        <p:spPr>
          <a:xfrm>
            <a:off x="1066425" y="666650"/>
            <a:ext cx="55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</a:t>
            </a:r>
            <a:r>
              <a:rPr lang="en-US" sz="6399" b="1" i="1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ools Used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g344db90fbc9_11_35"/>
          <p:cNvCxnSpPr/>
          <p:nvPr/>
        </p:nvCxnSpPr>
        <p:spPr>
          <a:xfrm>
            <a:off x="7498075" y="2112682"/>
            <a:ext cx="8081700" cy="0"/>
          </a:xfrm>
          <a:prstGeom prst="straightConnector1">
            <a:avLst/>
          </a:prstGeom>
          <a:noFill/>
          <a:ln w="9485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g344db90fbc9_11_35"/>
          <p:cNvCxnSpPr/>
          <p:nvPr/>
        </p:nvCxnSpPr>
        <p:spPr>
          <a:xfrm>
            <a:off x="7498075" y="8351370"/>
            <a:ext cx="8081700" cy="0"/>
          </a:xfrm>
          <a:prstGeom prst="straightConnector1">
            <a:avLst/>
          </a:prstGeom>
          <a:noFill/>
          <a:ln w="9485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g344db90fbc9_11_35"/>
          <p:cNvSpPr/>
          <p:nvPr/>
        </p:nvSpPr>
        <p:spPr>
          <a:xfrm>
            <a:off x="10493237" y="1365600"/>
            <a:ext cx="2091596" cy="291133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5" name="Google Shape;205;g344db90fbc9_11_35"/>
          <p:cNvSpPr/>
          <p:nvPr/>
        </p:nvSpPr>
        <p:spPr>
          <a:xfrm>
            <a:off x="10493237" y="9339978"/>
            <a:ext cx="2091596" cy="291134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44db90fbc9_9_25"/>
          <p:cNvSpPr txBox="1"/>
          <p:nvPr/>
        </p:nvSpPr>
        <p:spPr>
          <a:xfrm>
            <a:off x="731100" y="1990902"/>
            <a:ext cx="166506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Slicer/Filter menampilkan beberapa data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Category, Value Transaction, Payment, dan  Date Range.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Berikut tampilan slicer/filter:</a:t>
            </a:r>
            <a:endParaRPr sz="25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09" name="Google Shape;609;g344db90fbc9_9_25"/>
          <p:cNvSpPr/>
          <p:nvPr/>
        </p:nvSpPr>
        <p:spPr>
          <a:xfrm>
            <a:off x="557850" y="3591775"/>
            <a:ext cx="17278800" cy="4882500"/>
          </a:xfrm>
          <a:prstGeom prst="roundRect">
            <a:avLst>
              <a:gd name="adj" fmla="val 16667"/>
            </a:avLst>
          </a:prstGeom>
          <a:solidFill>
            <a:srgbClr val="E3E3E3"/>
          </a:solidFill>
          <a:ln w="2857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0" name="Google Shape;610;g344db90fbc9_9_25"/>
          <p:cNvPicPr preferRelativeResize="0"/>
          <p:nvPr/>
        </p:nvPicPr>
        <p:blipFill rotWithShape="1">
          <a:blip r:embed="rId3">
            <a:alphaModFix/>
          </a:blip>
          <a:srcRect l="5900" t="37235" r="34071" b="39441"/>
          <a:stretch/>
        </p:blipFill>
        <p:spPr>
          <a:xfrm>
            <a:off x="1005293" y="3972463"/>
            <a:ext cx="16383838" cy="41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344db90fbc9_9_25"/>
          <p:cNvSpPr/>
          <p:nvPr/>
        </p:nvSpPr>
        <p:spPr>
          <a:xfrm>
            <a:off x="9876700" y="4216650"/>
            <a:ext cx="7268400" cy="1853700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344db90fbc9_9_25"/>
          <p:cNvSpPr/>
          <p:nvPr/>
        </p:nvSpPr>
        <p:spPr>
          <a:xfrm>
            <a:off x="11975" y="208375"/>
            <a:ext cx="45600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TAMPILAN CONTROL: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g344db90fbc9_9_25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4" name="Google Shape;614;g344db90fbc9_9_25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44db90fbc9_3_0"/>
          <p:cNvSpPr txBox="1"/>
          <p:nvPr/>
        </p:nvSpPr>
        <p:spPr>
          <a:xfrm>
            <a:off x="12660163" y="4457850"/>
            <a:ext cx="4180200" cy="48456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Atur </a:t>
            </a:r>
            <a:r>
              <a:rPr lang="en-US" sz="2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Warna</a:t>
            </a: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Chart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344db90fbc9_3_0"/>
          <p:cNvSpPr txBox="1"/>
          <p:nvPr/>
        </p:nvSpPr>
        <p:spPr>
          <a:xfrm>
            <a:off x="1522738" y="3981388"/>
            <a:ext cx="4384800" cy="53352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Tambahkan diagram dengan tipe </a:t>
            </a:r>
            <a:r>
              <a:rPr lang="en-US" sz="205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Bar chart </a:t>
            </a:r>
            <a:endParaRPr sz="205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1" name="Google Shape;621;g344db90fbc9_3_0"/>
          <p:cNvSpPr/>
          <p:nvPr/>
        </p:nvSpPr>
        <p:spPr>
          <a:xfrm rot="-5400000">
            <a:off x="6302588" y="6747634"/>
            <a:ext cx="738300" cy="64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01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g344db90fbc9_3_0"/>
          <p:cNvSpPr txBox="1"/>
          <p:nvPr/>
        </p:nvSpPr>
        <p:spPr>
          <a:xfrm>
            <a:off x="2332000" y="7493210"/>
            <a:ext cx="2785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00" tIns="97500" rIns="97500" bIns="975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93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3" name="Google Shape;623;g344db90fbc9_3_0"/>
          <p:cNvSpPr txBox="1"/>
          <p:nvPr/>
        </p:nvSpPr>
        <p:spPr>
          <a:xfrm>
            <a:off x="7416599" y="8207659"/>
            <a:ext cx="2785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00" tIns="97500" rIns="97500" bIns="975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93" b="1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24" name="Google Shape;624;g344db90fbc9_3_0" title="Screenshot (48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388" y="4906175"/>
            <a:ext cx="3741600" cy="41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344db90fbc9_3_0"/>
          <p:cNvSpPr/>
          <p:nvPr/>
        </p:nvSpPr>
        <p:spPr>
          <a:xfrm>
            <a:off x="1807400" y="8189687"/>
            <a:ext cx="647400" cy="923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" name="Google Shape;626;g344db90fbc9_3_0" title="Screenshot (489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0893" y="5268588"/>
            <a:ext cx="3741600" cy="3769946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344db90fbc9_3_0"/>
          <p:cNvSpPr/>
          <p:nvPr/>
        </p:nvSpPr>
        <p:spPr>
          <a:xfrm rot="-5400000">
            <a:off x="11629100" y="6635634"/>
            <a:ext cx="738300" cy="64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01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g344db90fbc9_3_0"/>
          <p:cNvSpPr txBox="1"/>
          <p:nvPr/>
        </p:nvSpPr>
        <p:spPr>
          <a:xfrm>
            <a:off x="12982636" y="8019459"/>
            <a:ext cx="2785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00" tIns="97500" rIns="97500" bIns="975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93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9" name="Google Shape;629;g344db90fbc9_3_0"/>
          <p:cNvSpPr txBox="1"/>
          <p:nvPr/>
        </p:nvSpPr>
        <p:spPr>
          <a:xfrm>
            <a:off x="114950" y="1212450"/>
            <a:ext cx="179154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 CHART 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Chart ini menunjukkan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tren bulanan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selama tahun 2022 berdasarkan kategori produk, dengan membandingkan dua metrik utama: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total quantity ordered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jumlah pelanggan unik (customer ID)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per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kategori.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Visualisasi ini membantu menganalisis volume pemesanan dan jangkauan pelanggan tiap kategori sepanjang tahun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0" name="Google Shape;630;g344db90fbc9_3_0"/>
          <p:cNvSpPr/>
          <p:nvPr/>
        </p:nvSpPr>
        <p:spPr>
          <a:xfrm>
            <a:off x="11975" y="208375"/>
            <a:ext cx="45600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ADD A CHART: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344db90fbc9_3_0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2" name="Google Shape;632;g344db90fbc9_3_0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33" name="Google Shape;633;g344db90fbc9_3_0"/>
          <p:cNvGrpSpPr/>
          <p:nvPr/>
        </p:nvGrpSpPr>
        <p:grpSpPr>
          <a:xfrm>
            <a:off x="7416502" y="3545954"/>
            <a:ext cx="3894692" cy="6493576"/>
            <a:chOff x="7131150" y="3317400"/>
            <a:chExt cx="4180200" cy="6969600"/>
          </a:xfrm>
        </p:grpSpPr>
        <p:sp>
          <p:nvSpPr>
            <p:cNvPr id="634" name="Google Shape;634;g344db90fbc9_3_0"/>
            <p:cNvSpPr txBox="1"/>
            <p:nvPr/>
          </p:nvSpPr>
          <p:spPr>
            <a:xfrm>
              <a:off x="7131150" y="3317400"/>
              <a:ext cx="4180200" cy="6969600"/>
            </a:xfrm>
            <a:prstGeom prst="rect">
              <a:avLst/>
            </a:prstGeom>
            <a:solidFill>
              <a:srgbClr val="DBE5EA"/>
            </a:solidFill>
            <a:ln>
              <a:noFill/>
            </a:ln>
          </p:spPr>
          <p:txBody>
            <a:bodyPr spcFirstLastPara="1" wrap="square" lIns="85175" tIns="85175" rIns="85175" bIns="851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25"/>
                <a:buFont typeface="Arial"/>
                <a:buNone/>
              </a:pPr>
              <a:r>
                <a:rPr lang="en-US" sz="195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Input </a:t>
              </a:r>
              <a:r>
                <a:rPr lang="en-US" sz="1950" b="1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order_date (year month) </a:t>
              </a:r>
              <a:r>
                <a:rPr lang="en-US" sz="195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pada </a:t>
              </a:r>
              <a:r>
                <a:rPr lang="en-US" sz="1950" b="1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Dimensi</a:t>
              </a:r>
              <a:endParaRPr sz="195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5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Input </a:t>
              </a:r>
              <a:r>
                <a:rPr lang="en-US" sz="1950" b="1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quantity dan customer_id</a:t>
              </a:r>
              <a:r>
                <a:rPr lang="en-US" sz="195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 pada </a:t>
              </a:r>
              <a:r>
                <a:rPr lang="en-US" sz="1950" b="1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Metrik</a:t>
              </a:r>
              <a:endParaRPr sz="42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5" name="Google Shape;635;g344db90fbc9_3_0"/>
            <p:cNvPicPr preferRelativeResize="0"/>
            <p:nvPr/>
          </p:nvPicPr>
          <p:blipFill rotWithShape="1">
            <a:blip r:embed="rId6">
              <a:alphaModFix/>
            </a:blip>
            <a:srcRect l="64952" t="46682" r="17799" b="22399"/>
            <a:stretch/>
          </p:blipFill>
          <p:spPr>
            <a:xfrm>
              <a:off x="7517163" y="4764025"/>
              <a:ext cx="3408173" cy="3769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g344db90fbc9_3_0"/>
            <p:cNvPicPr preferRelativeResize="0"/>
            <p:nvPr/>
          </p:nvPicPr>
          <p:blipFill rotWithShape="1">
            <a:blip r:embed="rId7">
              <a:alphaModFix/>
            </a:blip>
            <a:srcRect l="65486" t="51936" r="17761" b="28694"/>
            <a:stretch/>
          </p:blipFill>
          <p:spPr>
            <a:xfrm>
              <a:off x="7543338" y="8396650"/>
              <a:ext cx="3408173" cy="1742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44db90fbc9_3_54"/>
          <p:cNvSpPr txBox="1"/>
          <p:nvPr/>
        </p:nvSpPr>
        <p:spPr>
          <a:xfrm>
            <a:off x="746400" y="1212450"/>
            <a:ext cx="167952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 CHART</a:t>
            </a:r>
            <a:endParaRPr sz="25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Chart ini memperlihatkan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perbandingan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dua metrik utama selama tahun 2022, yaitu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total jumlah pesanan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(Order Quantity) dan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jumlah pelanggan unik 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(Customer ID). Visualisasi ini memberikan gambaran umum tentang volume transaksi dan jangkauan pelanggan dalam satu tahun penuh.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2" name="Google Shape;642;g344db90fbc9_3_54"/>
          <p:cNvSpPr/>
          <p:nvPr/>
        </p:nvSpPr>
        <p:spPr>
          <a:xfrm>
            <a:off x="11975" y="208375"/>
            <a:ext cx="45600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ADD A CHART: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344db90fbc9_3_54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4" name="Google Shape;644;g344db90fbc9_3_54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5" name="Google Shape;645;g344db90fbc9_3_54"/>
          <p:cNvSpPr txBox="1"/>
          <p:nvPr/>
        </p:nvSpPr>
        <p:spPr>
          <a:xfrm>
            <a:off x="12660163" y="4457850"/>
            <a:ext cx="4180200" cy="48456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Atur </a:t>
            </a:r>
            <a:r>
              <a:rPr lang="en-US" sz="2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Warna</a:t>
            </a: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Chart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g344db90fbc9_3_54"/>
          <p:cNvSpPr txBox="1"/>
          <p:nvPr/>
        </p:nvSpPr>
        <p:spPr>
          <a:xfrm>
            <a:off x="7146738" y="3506525"/>
            <a:ext cx="4180200" cy="60018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Input </a:t>
            </a:r>
            <a:r>
              <a:rPr lang="en-US" sz="2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order_date (year) </a:t>
            </a: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pada </a:t>
            </a:r>
            <a:r>
              <a:rPr lang="en-US" sz="2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Dimensi</a:t>
            </a:r>
            <a:endParaRPr sz="2093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Input </a:t>
            </a:r>
            <a:r>
              <a:rPr lang="en-US" sz="2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quantity dan customer_id</a:t>
            </a: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pada </a:t>
            </a:r>
            <a:r>
              <a:rPr lang="en-US" sz="2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Metrik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344db90fbc9_3_54"/>
          <p:cNvSpPr txBox="1"/>
          <p:nvPr/>
        </p:nvSpPr>
        <p:spPr>
          <a:xfrm>
            <a:off x="1447638" y="4239125"/>
            <a:ext cx="4384800" cy="53352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Tambahkan diagram dengan tipe </a:t>
            </a:r>
            <a:r>
              <a:rPr lang="en-US" sz="205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Bar chart </a:t>
            </a:r>
            <a:endParaRPr sz="205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8" name="Google Shape;648;g344db90fbc9_3_54"/>
          <p:cNvSpPr/>
          <p:nvPr/>
        </p:nvSpPr>
        <p:spPr>
          <a:xfrm rot="-5400000">
            <a:off x="6225275" y="6559434"/>
            <a:ext cx="738300" cy="64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01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344db90fbc9_3_54"/>
          <p:cNvSpPr txBox="1"/>
          <p:nvPr/>
        </p:nvSpPr>
        <p:spPr>
          <a:xfrm>
            <a:off x="2256900" y="7750948"/>
            <a:ext cx="2785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00" tIns="97500" rIns="97500" bIns="975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93" b="1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50" name="Google Shape;650;g344db90fbc9_3_54" title="Screenshot (48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288" y="5163913"/>
            <a:ext cx="3741600" cy="41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344db90fbc9_3_54" title="Screenshot (489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0893" y="5268588"/>
            <a:ext cx="3741600" cy="376994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344db90fbc9_3_54"/>
          <p:cNvSpPr/>
          <p:nvPr/>
        </p:nvSpPr>
        <p:spPr>
          <a:xfrm rot="-5400000">
            <a:off x="11629100" y="6559434"/>
            <a:ext cx="738300" cy="64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01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3" name="Google Shape;653;g344db90fbc9_3_54"/>
          <p:cNvPicPr preferRelativeResize="0"/>
          <p:nvPr/>
        </p:nvPicPr>
        <p:blipFill rotWithShape="1">
          <a:blip r:embed="rId6">
            <a:alphaModFix/>
          </a:blip>
          <a:srcRect l="72116" t="50598" r="14773" b="23017"/>
          <a:stretch/>
        </p:blipFill>
        <p:spPr>
          <a:xfrm>
            <a:off x="7452575" y="5080025"/>
            <a:ext cx="3602139" cy="4075659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344db90fbc9_3_54"/>
          <p:cNvSpPr/>
          <p:nvPr/>
        </p:nvSpPr>
        <p:spPr>
          <a:xfrm>
            <a:off x="1732300" y="8470975"/>
            <a:ext cx="647400" cy="923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44db90fbc9_3_80"/>
          <p:cNvSpPr txBox="1"/>
          <p:nvPr/>
        </p:nvSpPr>
        <p:spPr>
          <a:xfrm>
            <a:off x="606175" y="1466100"/>
            <a:ext cx="171624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PIE CHART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Pie chart ini menggambarkan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proporsi metode pembayaran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berdasarkan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jumlah konsumen unik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(distinct consumers) yang menggunakan masing-masing metode. Ini berguna untuk memahami preferensi metode pembayaran yang paling banyak digunakan oleh pengguna secara individu, bukan berdasarkan jumlah transaksi.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0" name="Google Shape;660;g344db90fbc9_3_80"/>
          <p:cNvSpPr txBox="1"/>
          <p:nvPr/>
        </p:nvSpPr>
        <p:spPr>
          <a:xfrm>
            <a:off x="2930675" y="8009773"/>
            <a:ext cx="2785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00" tIns="97500" rIns="97500" bIns="975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93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1" name="Google Shape;661;g344db90fbc9_3_80"/>
          <p:cNvSpPr txBox="1"/>
          <p:nvPr/>
        </p:nvSpPr>
        <p:spPr>
          <a:xfrm>
            <a:off x="8165461" y="8278284"/>
            <a:ext cx="2785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00" tIns="97500" rIns="97500" bIns="975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93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2" name="Google Shape;662;g344db90fbc9_3_80"/>
          <p:cNvSpPr txBox="1"/>
          <p:nvPr/>
        </p:nvSpPr>
        <p:spPr>
          <a:xfrm>
            <a:off x="13656411" y="8278284"/>
            <a:ext cx="2785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00" tIns="97500" rIns="97500" bIns="975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93"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3" name="Google Shape;663;g344db90fbc9_3_80"/>
          <p:cNvSpPr txBox="1"/>
          <p:nvPr/>
        </p:nvSpPr>
        <p:spPr>
          <a:xfrm>
            <a:off x="1459325" y="3803700"/>
            <a:ext cx="4979700" cy="59520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Tambahkan diagram dengan tipe </a:t>
            </a:r>
            <a:r>
              <a:rPr lang="en-US" sz="205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Lingkaran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g344db90fbc9_3_80"/>
          <p:cNvSpPr txBox="1"/>
          <p:nvPr/>
        </p:nvSpPr>
        <p:spPr>
          <a:xfrm>
            <a:off x="7642250" y="3803600"/>
            <a:ext cx="4311900" cy="59520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Input </a:t>
            </a:r>
            <a:r>
              <a:rPr lang="en-US" sz="2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Category </a:t>
            </a: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pada </a:t>
            </a:r>
            <a:r>
              <a:rPr lang="en-US" sz="2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Dimensi</a:t>
            </a:r>
            <a:endParaRPr sz="2093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Input </a:t>
            </a:r>
            <a:r>
              <a:rPr lang="en-US" sz="2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Customer_Id </a:t>
            </a: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pada </a:t>
            </a:r>
            <a:r>
              <a:rPr lang="en-US" sz="2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Metrik</a:t>
            </a:r>
            <a:r>
              <a:rPr lang="en-US" sz="3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344db90fbc9_3_80"/>
          <p:cNvSpPr txBox="1"/>
          <p:nvPr/>
        </p:nvSpPr>
        <p:spPr>
          <a:xfrm>
            <a:off x="13274650" y="4495800"/>
            <a:ext cx="3736800" cy="52599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Atur </a:t>
            </a:r>
            <a:r>
              <a:rPr lang="en-US" sz="2093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Warna</a:t>
            </a:r>
            <a:r>
              <a:rPr lang="en-US" sz="209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Chart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344db90fbc9_3_80"/>
          <p:cNvSpPr/>
          <p:nvPr/>
        </p:nvSpPr>
        <p:spPr>
          <a:xfrm rot="-5400000">
            <a:off x="6690812" y="6522146"/>
            <a:ext cx="738300" cy="70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01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g344db90fbc9_3_80"/>
          <p:cNvSpPr/>
          <p:nvPr/>
        </p:nvSpPr>
        <p:spPr>
          <a:xfrm rot="-5400000">
            <a:off x="12295965" y="6532546"/>
            <a:ext cx="738300" cy="70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01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g344db90fbc9_3_80" title="Screenshot (49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396" y="4495800"/>
            <a:ext cx="4535293" cy="48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344db90fbc9_3_80" title="Screenshot (498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6109" y="5139801"/>
            <a:ext cx="3736673" cy="42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344db90fbc9_3_80" title="Screenshot (499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4630" y="5421600"/>
            <a:ext cx="3349345" cy="3923473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344db90fbc9_3_80"/>
          <p:cNvSpPr/>
          <p:nvPr/>
        </p:nvSpPr>
        <p:spPr>
          <a:xfrm>
            <a:off x="1836800" y="6130488"/>
            <a:ext cx="647400" cy="9237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500" tIns="97500" rIns="97500" bIns="97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9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344db90fbc9_3_80"/>
          <p:cNvSpPr/>
          <p:nvPr/>
        </p:nvSpPr>
        <p:spPr>
          <a:xfrm>
            <a:off x="11975" y="208375"/>
            <a:ext cx="45600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ADD A CHART: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g344db90fbc9_3_80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44db90fbc9_3_104"/>
          <p:cNvSpPr txBox="1"/>
          <p:nvPr/>
        </p:nvSpPr>
        <p:spPr>
          <a:xfrm>
            <a:off x="1383125" y="1809200"/>
            <a:ext cx="156861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Chart dibawah ini menampilkan beberapa data diantaranya: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7350" algn="just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Monthly Trend of Orders and Customer</a:t>
            </a:r>
            <a:endParaRPr sz="25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7350" algn="just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Comparison of Order Quantity and Customer</a:t>
            </a:r>
            <a:endParaRPr sz="25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7350" algn="just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Payment Method by Unique Customers </a:t>
            </a:r>
            <a:endParaRPr sz="2500" b="1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9" name="Google Shape;679;g344db90fbc9_3_104"/>
          <p:cNvSpPr/>
          <p:nvPr/>
        </p:nvSpPr>
        <p:spPr>
          <a:xfrm>
            <a:off x="1547875" y="4255125"/>
            <a:ext cx="15399000" cy="4803000"/>
          </a:xfrm>
          <a:prstGeom prst="roundRect">
            <a:avLst>
              <a:gd name="adj" fmla="val 16667"/>
            </a:avLst>
          </a:prstGeom>
          <a:solidFill>
            <a:srgbClr val="E3E3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g344db90fbc9_3_104"/>
          <p:cNvSpPr/>
          <p:nvPr/>
        </p:nvSpPr>
        <p:spPr>
          <a:xfrm>
            <a:off x="11975" y="208375"/>
            <a:ext cx="45600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ADD A CHART: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g344db90fbc9_3_104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2" name="Google Shape;682;g344db90fbc9_3_104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683" name="Google Shape;683;g344db90fbc9_3_104"/>
          <p:cNvPicPr preferRelativeResize="0"/>
          <p:nvPr/>
        </p:nvPicPr>
        <p:blipFill rotWithShape="1">
          <a:blip r:embed="rId4">
            <a:alphaModFix/>
          </a:blip>
          <a:srcRect l="27521" t="57669" r="26692" b="17749"/>
          <a:stretch/>
        </p:blipFill>
        <p:spPr>
          <a:xfrm>
            <a:off x="1842950" y="4457500"/>
            <a:ext cx="14797301" cy="44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44db90fbc9_9_47"/>
          <p:cNvSpPr/>
          <p:nvPr/>
        </p:nvSpPr>
        <p:spPr>
          <a:xfrm>
            <a:off x="11975" y="208375"/>
            <a:ext cx="44667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DASHBOARD 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g344db90fbc9_9_47"/>
          <p:cNvCxnSpPr/>
          <p:nvPr/>
        </p:nvCxnSpPr>
        <p:spPr>
          <a:xfrm flipH="1">
            <a:off x="17817250" y="4699492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0" name="Google Shape;690;g344db90fbc9_9_47"/>
          <p:cNvSpPr/>
          <p:nvPr/>
        </p:nvSpPr>
        <p:spPr>
          <a:xfrm rot="5400000">
            <a:off x="16346371" y="158611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1" name="Google Shape;691;g344db90fbc9_9_47"/>
          <p:cNvSpPr/>
          <p:nvPr/>
        </p:nvSpPr>
        <p:spPr>
          <a:xfrm rot="5400000">
            <a:off x="-1027229" y="825926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692" name="Google Shape;692;g344db90fbc9_9_47"/>
          <p:cNvPicPr preferRelativeResize="0"/>
          <p:nvPr/>
        </p:nvPicPr>
        <p:blipFill rotWithShape="1">
          <a:blip r:embed="rId4">
            <a:alphaModFix/>
          </a:blip>
          <a:srcRect l="28126" t="14820" r="26493" b="16882"/>
          <a:stretch/>
        </p:blipFill>
        <p:spPr>
          <a:xfrm>
            <a:off x="4572000" y="322500"/>
            <a:ext cx="11595899" cy="98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710097b3d8_1_2"/>
          <p:cNvSpPr txBox="1"/>
          <p:nvPr/>
        </p:nvSpPr>
        <p:spPr>
          <a:xfrm>
            <a:off x="893375" y="2573125"/>
            <a:ext cx="7742100" cy="55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AutoNum type="arabicPeriod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Kinerja Penjualan Secara Keseluruhan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1841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Total nilai penjualan sebelum diskon: Rp2,35 miliar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2730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Total nilai setelah diskon: 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Rp2,34 miliar → diskon secara total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tidak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terlalu signifikan, namun tetap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efektif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dalam mendorong pembelian.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2730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Total net profit: Rp485 juta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2730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Jumlah pesanan: 4.942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2730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Jumlah pelanggan unik: 1.671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2730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Average Order Value (AOV): Rp1.079.733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AutoNum type="arabicPeriod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Kategori Penjualan Teratas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Mobile &amp; Tablets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mencatat nilai penjualan tertinggi, baik sebelum maupun sesudah diskon.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Produk unggulan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berkontribusi besar terhadap profit dan kuantitas penjualan adalah: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IDROID_BALRX7-Gold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1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○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Samsung_40K5000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98" name="Google Shape;698;g3710097b3d8_1_2"/>
          <p:cNvCxnSpPr/>
          <p:nvPr/>
        </p:nvCxnSpPr>
        <p:spPr>
          <a:xfrm rot="-5400000">
            <a:off x="6970641" y="5143500"/>
            <a:ext cx="4346700" cy="0"/>
          </a:xfrm>
          <a:prstGeom prst="straightConnector1">
            <a:avLst/>
          </a:prstGeom>
          <a:noFill/>
          <a:ln w="57150" cap="flat" cmpd="sng">
            <a:solidFill>
              <a:srgbClr val="7994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9" name="Google Shape;699;g3710097b3d8_1_2"/>
          <p:cNvSpPr txBox="1"/>
          <p:nvPr/>
        </p:nvSpPr>
        <p:spPr>
          <a:xfrm>
            <a:off x="9652525" y="2111425"/>
            <a:ext cx="7742100" cy="61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Tren Penjualan Bulanan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Puncak penjualan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terjadi pada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Januari dan Februari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(dari sisi kuantitas dan jumlah pelanggan).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Terjadi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penurunan penjualan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cukup tajam pada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paruh kedua tahun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menunjukkan perlunya strategi re-engagement pelanggan.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4. Metode Pembayaran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Cash on Delivery (COD)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adalah metode pembayaran yang paling banyak digunakan.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Kategori Mobile &amp; Tablets mendominasi transaksi dengan metode COD, menandakan tingginya kepercayaan pelanggan pada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pembayaran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saat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barang diterima.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5. Perbandingan Jumlah Pesanan dan Pelanggan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Terdapat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gap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signifikan antara jumlah pesanan dan jumlah pelanggan → indikasi adanya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pembelian berulang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(repeat orders).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Ini membuka peluang untuk mengembangkan p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rogram loyalitas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pelanggan.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0" name="Google Shape;700;g3710097b3d8_1_2"/>
          <p:cNvSpPr/>
          <p:nvPr/>
        </p:nvSpPr>
        <p:spPr>
          <a:xfrm>
            <a:off x="11975" y="208375"/>
            <a:ext cx="420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INSIGHT: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g3710097b3d8_1_2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2" name="Google Shape;702;g3710097b3d8_1_2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710097b3d8_1_11"/>
          <p:cNvSpPr txBox="1"/>
          <p:nvPr/>
        </p:nvSpPr>
        <p:spPr>
          <a:xfrm>
            <a:off x="893375" y="1291900"/>
            <a:ext cx="7742100" cy="8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Analisis Bulanan Berbasis Data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Tindak lanjuti bulan-bulan dengan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penurunan tajam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(seperti pertengahan hingga akhir tahun) dengan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evaluasi penyebab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apakah karena stok, promosi, atau tren pasar.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Gunakan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tren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Januari–Februari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sebagai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benchmark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untuk strategi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peningkatan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penjualan bulanan.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Fokus pada Kategori Berkinerja Tinggi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Dorong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penjualan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Mobile &amp; Tablets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sebagai kategori dengan kontribusi tertinggi.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Lakukan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promosi khusus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produk-produk unggulan untuk mendorong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kuantitas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dan profit.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Optimalkan Metode Pembayaran Favorit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Karena COD mendominasi,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perkuat kepercayaan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pelanggan dengan: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Kampanye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edukasi “Bayar di Tempat Aman”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Kemudahan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retur produk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untuk pembelian COD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4. Strategi Promosi dan Kampanye Bertarget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Rancang promosi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bulanan yang disesuaikan dengan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tren penjualan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bulan sebelumnya.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Terapkan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flash sale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atau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voucher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waktu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terbatas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bulan-bulan lesu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(misal Agustus–Desember).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708" name="Google Shape;708;g3710097b3d8_1_11"/>
          <p:cNvCxnSpPr/>
          <p:nvPr/>
        </p:nvCxnSpPr>
        <p:spPr>
          <a:xfrm rot="-5400000">
            <a:off x="6970641" y="5143500"/>
            <a:ext cx="4346700" cy="0"/>
          </a:xfrm>
          <a:prstGeom prst="straightConnector1">
            <a:avLst/>
          </a:prstGeom>
          <a:noFill/>
          <a:ln w="57150" cap="flat" cmpd="sng">
            <a:solidFill>
              <a:srgbClr val="7994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g3710097b3d8_1_11"/>
          <p:cNvSpPr txBox="1"/>
          <p:nvPr/>
        </p:nvSpPr>
        <p:spPr>
          <a:xfrm>
            <a:off x="9652525" y="1501825"/>
            <a:ext cx="7742100" cy="6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5. Manfaatkan Repeat Order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Tingginya gap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antara jumlah order dan customer menunjukkan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potensi pelanggan loyal.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Kirimkan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penawaran eksklusif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bulanan untuk pembeli yang sudah pernah belanja sebelumnya.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Tawarkan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sistem point reward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atau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cashback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bulanan.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6. Evaluasi dan Penyesuaian Target Bulanan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Menetapkan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target bulanan realistis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berdasarkan performa historis, bukan hanya target tahunan.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Lakukan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review penjualan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setiap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akhir bulan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cari tahu: Apakah ada kategori yang turun?Apakah jumlah customer baru menurun?Apakah promo bulan berjalan efektif?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7. Monitoring Customer Acquisition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Fokus pada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peningkatan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jumlah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pelanggan baru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tiap bulan.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Analisis apakah bulan-bulan dengan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 rendah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disebabkan oleh minimnya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kampanye akuisisi,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lalu lakukan perbaikan.</a:t>
            </a:r>
            <a:endParaRPr sz="2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10" name="Google Shape;710;g3710097b3d8_1_11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1" name="Google Shape;711;g3710097b3d8_1_11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2" name="Google Shape;712;g3710097b3d8_1_11"/>
          <p:cNvSpPr/>
          <p:nvPr/>
        </p:nvSpPr>
        <p:spPr>
          <a:xfrm>
            <a:off x="11975" y="208375"/>
            <a:ext cx="420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RECOMMENDATION: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6ecbaf303e_3_22"/>
          <p:cNvSpPr txBox="1"/>
          <p:nvPr/>
        </p:nvSpPr>
        <p:spPr>
          <a:xfrm>
            <a:off x="1028700" y="599709"/>
            <a:ext cx="115347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Question Number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Google Shape;718;g36ecbaf303e_3_22"/>
          <p:cNvCxnSpPr/>
          <p:nvPr/>
        </p:nvCxnSpPr>
        <p:spPr>
          <a:xfrm>
            <a:off x="5897880" y="2806974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9" name="Google Shape;719;g36ecbaf303e_3_22"/>
          <p:cNvCxnSpPr/>
          <p:nvPr/>
        </p:nvCxnSpPr>
        <p:spPr>
          <a:xfrm>
            <a:off x="5897880" y="8161609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0" name="Google Shape;720;g36ecbaf303e_3_22"/>
          <p:cNvSpPr/>
          <p:nvPr/>
        </p:nvSpPr>
        <p:spPr>
          <a:xfrm>
            <a:off x="8304001" y="21657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1" name="Google Shape;721;g36ecbaf303e_3_22"/>
          <p:cNvSpPr/>
          <p:nvPr/>
        </p:nvSpPr>
        <p:spPr>
          <a:xfrm>
            <a:off x="8304001" y="90101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2" name="Google Shape;722;g36ecbaf303e_3_22"/>
          <p:cNvSpPr txBox="1"/>
          <p:nvPr/>
        </p:nvSpPr>
        <p:spPr>
          <a:xfrm>
            <a:off x="3544250" y="4194325"/>
            <a:ext cx="110652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Selama 2022, tampilkan </a:t>
            </a:r>
            <a:r>
              <a:rPr lang="en-US" sz="3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category mobile &amp; tablet</a:t>
            </a:r>
            <a:r>
              <a:rPr lang="en-US" sz="3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sudah terjadi </a:t>
            </a:r>
            <a:r>
              <a:rPr lang="en-US" sz="3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pembayaran</a:t>
            </a:r>
            <a:r>
              <a:rPr lang="en-US" sz="3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secara </a:t>
            </a:r>
            <a:r>
              <a:rPr lang="en-US" sz="3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Jazzwallet</a:t>
            </a:r>
            <a:r>
              <a:rPr lang="en-US" sz="3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Berapa </a:t>
            </a:r>
            <a:r>
              <a:rPr lang="en-US" sz="3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quantity dan customer</a:t>
            </a:r>
            <a:r>
              <a:rPr lang="en-US" sz="3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nya? </a:t>
            </a:r>
            <a:endParaRPr sz="3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44db90fbc9_1_70"/>
          <p:cNvSpPr/>
          <p:nvPr/>
        </p:nvSpPr>
        <p:spPr>
          <a:xfrm>
            <a:off x="8400150" y="208375"/>
            <a:ext cx="9676200" cy="9890400"/>
          </a:xfrm>
          <a:prstGeom prst="roundRect">
            <a:avLst>
              <a:gd name="adj" fmla="val 4903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Penggunaan Metode Pembayaran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Tidak ditemukan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transaksi yang menggunakan metode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Jazzwallet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kategori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Mobile &amp; Tablet s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elama tahun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2022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Seluruh transaksi dilakukan melalui metode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pembayaran lain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seperti: COD (Cash on Delivery), Payaxis, Easypay, Jazzvoucher, dan metode lainnya.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73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Dominasi Metode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COD</a:t>
            </a:r>
            <a:endParaRPr sz="25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Metode COD merupakan metode yang paling banyak digunakan: Digunakan oleh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41 user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51,6%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) dengan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quantity 64 unit. </a:t>
            </a:r>
            <a:endParaRPr sz="25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Alasan dominasi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mudah, praktis, dan aman digunakan.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73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Metode Payaxis dan Easypay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Digunakan oleh: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Payaxis: 17 user (46 unit)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Easypay: 8 user (14 unit)</a:t>
            </a:r>
            <a:endParaRPr sz="25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73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Market Dynamics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(September 2022)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Terjadi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pembelian besar (bulky order)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bulan September 2022. Produk dengan transaksi tertinggi: IDROID_BALRX7-Gold. Dibeli sebanyak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1000 unit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oleh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 customer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dengan metode pembayaran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jazzvoucher.</a:t>
            </a:r>
            <a:endParaRPr sz="25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Transaksi ini diasumsikan memberikan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kontribusi besar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terhadap peningkatan </a:t>
            </a:r>
            <a:r>
              <a:rPr lang="en-US" sz="2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nilai penjualan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(Value Sales) pada bulan tersebut.</a:t>
            </a:r>
            <a:endParaRPr sz="2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8" name="Google Shape;728;g344db90fbc9_1_70"/>
          <p:cNvSpPr/>
          <p:nvPr/>
        </p:nvSpPr>
        <p:spPr>
          <a:xfrm>
            <a:off x="11975" y="208375"/>
            <a:ext cx="420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INSIGHTS: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g344db90fbc9_1_70"/>
          <p:cNvSpPr/>
          <p:nvPr/>
        </p:nvSpPr>
        <p:spPr>
          <a:xfrm>
            <a:off x="114942" y="96571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730" name="Google Shape;730;g344db90fbc9_1_70"/>
          <p:cNvPicPr preferRelativeResize="0"/>
          <p:nvPr/>
        </p:nvPicPr>
        <p:blipFill rotWithShape="1">
          <a:blip r:embed="rId4">
            <a:alphaModFix/>
          </a:blip>
          <a:srcRect l="28273" t="14505" r="26481" b="16223"/>
          <a:stretch/>
        </p:blipFill>
        <p:spPr>
          <a:xfrm>
            <a:off x="114950" y="1317550"/>
            <a:ext cx="8160248" cy="732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"/>
          <p:cNvSpPr/>
          <p:nvPr/>
        </p:nvSpPr>
        <p:spPr>
          <a:xfrm>
            <a:off x="2954675" y="3059676"/>
            <a:ext cx="12378641" cy="5058395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211" name="Google Shape;211;p4"/>
          <p:cNvSpPr txBox="1"/>
          <p:nvPr/>
        </p:nvSpPr>
        <p:spPr>
          <a:xfrm>
            <a:off x="1028700" y="599709"/>
            <a:ext cx="8048163" cy="109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Table of content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 txBox="1"/>
          <p:nvPr/>
        </p:nvSpPr>
        <p:spPr>
          <a:xfrm>
            <a:off x="4012974" y="3258899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0</a:t>
            </a:r>
            <a:r>
              <a:rPr lang="en-US" sz="3600" b="1">
                <a:latin typeface="Bai Jamjuree"/>
                <a:ea typeface="Bai Jamjuree"/>
                <a:cs typeface="Bai Jamjuree"/>
                <a:sym typeface="Bai Jamjuree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>
            <a:hlinkClick r:id="rId3" action="ppaction://hlinksldjump"/>
          </p:cNvPr>
          <p:cNvSpPr txBox="1"/>
          <p:nvPr/>
        </p:nvSpPr>
        <p:spPr>
          <a:xfrm>
            <a:off x="4960459" y="3340179"/>
            <a:ext cx="26589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Project 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 txBox="1"/>
          <p:nvPr/>
        </p:nvSpPr>
        <p:spPr>
          <a:xfrm>
            <a:off x="4012974" y="4462480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0</a:t>
            </a:r>
            <a:r>
              <a:rPr lang="en-US" sz="3600" b="1">
                <a:latin typeface="Bai Jamjuree"/>
                <a:ea typeface="Bai Jamjuree"/>
                <a:cs typeface="Bai Jamjuree"/>
                <a:sym typeface="Bai Jamjuree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>
            <a:hlinkClick r:id="rId4" action="ppaction://hlinksldjump"/>
          </p:cNvPr>
          <p:cNvSpPr txBox="1"/>
          <p:nvPr/>
        </p:nvSpPr>
        <p:spPr>
          <a:xfrm>
            <a:off x="4960459" y="4543760"/>
            <a:ext cx="265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Dataset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"/>
          <p:cNvSpPr txBox="1"/>
          <p:nvPr/>
        </p:nvSpPr>
        <p:spPr>
          <a:xfrm>
            <a:off x="4012974" y="5666061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>
            <a:hlinkClick r:id="rId5" action="ppaction://hlinksldjump"/>
          </p:cNvPr>
          <p:cNvSpPr txBox="1"/>
          <p:nvPr/>
        </p:nvSpPr>
        <p:spPr>
          <a:xfrm>
            <a:off x="4960459" y="5747341"/>
            <a:ext cx="40569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Data Understanding &amp; 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4012974" y="6869641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1</a:t>
            </a:r>
            <a:r>
              <a:rPr lang="en-US" sz="3600" b="1">
                <a:latin typeface="Bai Jamjuree"/>
                <a:ea typeface="Bai Jamjuree"/>
                <a:cs typeface="Bai Jamjuree"/>
                <a:sym typeface="Bai Jamjuree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>
            <a:hlinkClick r:id="rId6" action="ppaction://hlinksldjump"/>
          </p:cNvPr>
          <p:cNvSpPr txBox="1"/>
          <p:nvPr/>
        </p:nvSpPr>
        <p:spPr>
          <a:xfrm>
            <a:off x="4960458" y="6950921"/>
            <a:ext cx="40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Exploratory Question </a:t>
            </a:r>
            <a:r>
              <a:rPr lang="en-US" sz="2400" b="1">
                <a:latin typeface="Quicksand"/>
                <a:ea typeface="Quicksand"/>
                <a:cs typeface="Quicksand"/>
                <a:sym typeface="Quicksand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9706843" y="3258899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latin typeface="Bai Jamjuree"/>
                <a:ea typeface="Bai Jamjuree"/>
                <a:cs typeface="Bai Jamjuree"/>
                <a:sym typeface="Bai Jamjuree"/>
              </a:rPr>
              <a:t>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>
            <a:hlinkClick r:id="rId7" action="ppaction://hlinksldjump"/>
          </p:cNvPr>
          <p:cNvSpPr txBox="1"/>
          <p:nvPr/>
        </p:nvSpPr>
        <p:spPr>
          <a:xfrm>
            <a:off x="10654325" y="3340175"/>
            <a:ext cx="36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latin typeface="Quicksand"/>
                <a:ea typeface="Quicksand"/>
                <a:cs typeface="Quicksand"/>
                <a:sym typeface="Quicksand"/>
              </a:rPr>
              <a:t>Dashboard Halaman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 txBox="1"/>
          <p:nvPr/>
        </p:nvSpPr>
        <p:spPr>
          <a:xfrm>
            <a:off x="9706843" y="4462480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2</a:t>
            </a:r>
            <a:r>
              <a:rPr lang="en-US" sz="3600" b="1">
                <a:latin typeface="Bai Jamjuree"/>
                <a:ea typeface="Bai Jamjuree"/>
                <a:cs typeface="Bai Jamjuree"/>
                <a:sym typeface="Bai Jamjuree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>
            <a:hlinkClick r:id="rId8" action="ppaction://hlinksldjump"/>
          </p:cNvPr>
          <p:cNvSpPr txBox="1"/>
          <p:nvPr/>
        </p:nvSpPr>
        <p:spPr>
          <a:xfrm>
            <a:off x="10654328" y="4543760"/>
            <a:ext cx="36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latin typeface="Quicksand"/>
                <a:ea typeface="Quicksand"/>
                <a:cs typeface="Quicksand"/>
                <a:sym typeface="Quicksand"/>
              </a:rPr>
              <a:t>Dashboard Halaman 2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 txBox="1"/>
          <p:nvPr/>
        </p:nvSpPr>
        <p:spPr>
          <a:xfrm>
            <a:off x="9706843" y="5666061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3</a:t>
            </a:r>
            <a:r>
              <a:rPr lang="en-US" sz="3600" b="1">
                <a:latin typeface="Bai Jamjuree"/>
                <a:ea typeface="Bai Jamjuree"/>
                <a:cs typeface="Bai Jamjuree"/>
                <a:sym typeface="Bai Jamjuree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>
            <a:hlinkClick r:id="rId9" action="ppaction://hlinksldjump"/>
          </p:cNvPr>
          <p:cNvSpPr txBox="1"/>
          <p:nvPr/>
        </p:nvSpPr>
        <p:spPr>
          <a:xfrm>
            <a:off x="10654325" y="5747350"/>
            <a:ext cx="3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latin typeface="Quicksand"/>
                <a:ea typeface="Quicksand"/>
                <a:cs typeface="Quicksand"/>
                <a:sym typeface="Quicksand"/>
              </a:rPr>
              <a:t>Exploratory Question 02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9706843" y="6869641"/>
            <a:ext cx="64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400" b="1">
                <a:latin typeface="Bai Jamjuree"/>
                <a:ea typeface="Bai Jamjuree"/>
                <a:cs typeface="Bai Jamjuree"/>
                <a:sym typeface="Bai Jamjuree"/>
              </a:rPr>
              <a:t>41</a:t>
            </a:r>
            <a:endParaRPr sz="3400" b="1" i="0" u="none" strike="noStrike" cap="none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27" name="Google Shape;227;p4">
            <a:hlinkClick r:id="rId10" action="ppaction://hlinksldjump"/>
          </p:cNvPr>
          <p:cNvSpPr txBox="1"/>
          <p:nvPr/>
        </p:nvSpPr>
        <p:spPr>
          <a:xfrm>
            <a:off x="10654325" y="6950925"/>
            <a:ext cx="36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latin typeface="Quicksand"/>
                <a:ea typeface="Quicksand"/>
                <a:cs typeface="Quicksand"/>
                <a:sym typeface="Quicksand"/>
              </a:rPr>
              <a:t>Exploratory Question 03</a:t>
            </a:r>
            <a:endParaRPr sz="2400" b="1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28" name="Google Shape;228;p4"/>
          <p:cNvCxnSpPr/>
          <p:nvPr/>
        </p:nvCxnSpPr>
        <p:spPr>
          <a:xfrm>
            <a:off x="1028700" y="2095500"/>
            <a:ext cx="649224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9" name="Google Shape;229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"/>
          <p:cNvSpPr/>
          <p:nvPr/>
        </p:nvSpPr>
        <p:spPr>
          <a:xfrm>
            <a:off x="11839581" y="1798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1" name="Google Shape;231;p4"/>
          <p:cNvSpPr/>
          <p:nvPr/>
        </p:nvSpPr>
        <p:spPr>
          <a:xfrm>
            <a:off x="743181" y="9206755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44db90fbc9_14_0"/>
          <p:cNvSpPr/>
          <p:nvPr/>
        </p:nvSpPr>
        <p:spPr>
          <a:xfrm>
            <a:off x="164100" y="1370050"/>
            <a:ext cx="7763700" cy="8571300"/>
          </a:xfrm>
          <a:prstGeom prst="roundRect">
            <a:avLst>
              <a:gd name="adj" fmla="val 4004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Melakukan investigasi pada penggunaan 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Jazzwallet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apakah pada tahun 2022 aplikasi tersebut 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berfungsi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atau 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terdapat masalah operasional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Dilakukan 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investigasi terdapat anomali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user menggunakan metode COD dimana pada tabel menunjukkan bahwa 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 customer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melakukan transaksi 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1000 quantity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pembelian produk </a:t>
            </a:r>
            <a:r>
              <a:rPr lang="en-US" sz="2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IDROID_BALRX7-Gold.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Calibri"/>
              <a:buAutoNum type="arabicPeriod"/>
            </a:pP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Perluas fitur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kegunaan 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seperti fitur </a:t>
            </a:r>
            <a:r>
              <a:rPr lang="en-US" sz="24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split bill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QRIS integration, dan Multi-device Sync.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Calibri"/>
              <a:buAutoNum type="arabicPeriod"/>
            </a:pP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Meningkatkan keamanan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Jazzwallet dengan adanya Otentikasi biometrik (</a:t>
            </a:r>
            <a:r>
              <a:rPr lang="en-US" sz="24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fingerprint 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atau wajah), notifikasi </a:t>
            </a:r>
            <a:r>
              <a:rPr lang="en-US" sz="24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real-time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dan fitur “</a:t>
            </a:r>
            <a:r>
              <a:rPr lang="en-US" sz="24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Freeze Wallet”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Tingkatkan promo </a:t>
            </a:r>
            <a:r>
              <a:rPr lang="en-US" sz="2400" b="1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cashback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atau 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diskon eksklusif.</a:t>
            </a:r>
            <a:endParaRPr sz="24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6" name="Google Shape;736;g344db90fbc9_14_0"/>
          <p:cNvSpPr/>
          <p:nvPr/>
        </p:nvSpPr>
        <p:spPr>
          <a:xfrm>
            <a:off x="11975" y="208375"/>
            <a:ext cx="420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  RECOMMENDATION: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344db90fbc9_14_0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738" name="Google Shape;738;g344db90fbc9_14_0"/>
          <p:cNvPicPr preferRelativeResize="0"/>
          <p:nvPr/>
        </p:nvPicPr>
        <p:blipFill rotWithShape="1">
          <a:blip r:embed="rId4">
            <a:alphaModFix/>
          </a:blip>
          <a:srcRect l="28273" t="14505" r="26481" b="16223"/>
          <a:stretch/>
        </p:blipFill>
        <p:spPr>
          <a:xfrm>
            <a:off x="8130178" y="1120551"/>
            <a:ext cx="9958396" cy="85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6f5adb4f7e_0_88"/>
          <p:cNvSpPr txBox="1"/>
          <p:nvPr/>
        </p:nvSpPr>
        <p:spPr>
          <a:xfrm>
            <a:off x="1028700" y="599709"/>
            <a:ext cx="115347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Question Number </a:t>
            </a: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4" name="Google Shape;744;g36f5adb4f7e_0_88"/>
          <p:cNvCxnSpPr/>
          <p:nvPr/>
        </p:nvCxnSpPr>
        <p:spPr>
          <a:xfrm>
            <a:off x="5897880" y="2806974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5" name="Google Shape;745;g36f5adb4f7e_0_88"/>
          <p:cNvCxnSpPr/>
          <p:nvPr/>
        </p:nvCxnSpPr>
        <p:spPr>
          <a:xfrm>
            <a:off x="5897880" y="8161609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6" name="Google Shape;746;g36f5adb4f7e_0_88"/>
          <p:cNvSpPr/>
          <p:nvPr/>
        </p:nvSpPr>
        <p:spPr>
          <a:xfrm>
            <a:off x="8304001" y="21657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7" name="Google Shape;747;g36f5adb4f7e_0_88"/>
          <p:cNvSpPr/>
          <p:nvPr/>
        </p:nvSpPr>
        <p:spPr>
          <a:xfrm>
            <a:off x="8304001" y="90101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8" name="Google Shape;748;g36f5adb4f7e_0_88"/>
          <p:cNvSpPr txBox="1"/>
          <p:nvPr/>
        </p:nvSpPr>
        <p:spPr>
          <a:xfrm>
            <a:off x="3611400" y="4781850"/>
            <a:ext cx="117954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Membuatlah </a:t>
            </a:r>
            <a:r>
              <a:rPr lang="en-US" sz="3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chart</a:t>
            </a:r>
            <a:r>
              <a:rPr lang="en-US" sz="3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berdasarkan </a:t>
            </a:r>
            <a:r>
              <a:rPr lang="en-US" sz="35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dashboard</a:t>
            </a:r>
            <a:r>
              <a:rPr lang="en-US" sz="35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nomor 2</a:t>
            </a:r>
            <a:endParaRPr sz="3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g370f622ed76_0_11"/>
          <p:cNvPicPr preferRelativeResize="0"/>
          <p:nvPr/>
        </p:nvPicPr>
        <p:blipFill rotWithShape="1">
          <a:blip r:embed="rId3">
            <a:alphaModFix/>
          </a:blip>
          <a:srcRect l="5410" t="19821" r="4116" b="44092"/>
          <a:stretch/>
        </p:blipFill>
        <p:spPr>
          <a:xfrm>
            <a:off x="4571999" y="789275"/>
            <a:ext cx="13371986" cy="29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370f622ed76_0_11"/>
          <p:cNvPicPr preferRelativeResize="0"/>
          <p:nvPr/>
        </p:nvPicPr>
        <p:blipFill rotWithShape="1">
          <a:blip r:embed="rId4">
            <a:alphaModFix/>
          </a:blip>
          <a:srcRect l="6200" t="41061" r="4193" b="8481"/>
          <a:stretch/>
        </p:blipFill>
        <p:spPr>
          <a:xfrm>
            <a:off x="5988" y="4338325"/>
            <a:ext cx="18276025" cy="5785901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370f622ed76_0_11"/>
          <p:cNvSpPr/>
          <p:nvPr/>
        </p:nvSpPr>
        <p:spPr>
          <a:xfrm>
            <a:off x="11975" y="208375"/>
            <a:ext cx="420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DASHBOARD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g370f622ed76_0_11"/>
          <p:cNvSpPr txBox="1"/>
          <p:nvPr/>
        </p:nvSpPr>
        <p:spPr>
          <a:xfrm>
            <a:off x="290075" y="1278250"/>
            <a:ext cx="39228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Prosedur </a:t>
            </a:r>
            <a:r>
              <a:rPr lang="en-US" sz="2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pembuatan chart telah dimuat pada </a:t>
            </a:r>
            <a:r>
              <a:rPr lang="en-US" sz="2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slide sebelumnya</a:t>
            </a:r>
            <a:r>
              <a:rPr lang="en-US" sz="2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bersamaan dengan prosedur pembuatan dashboard 2.</a:t>
            </a:r>
            <a:endParaRPr sz="26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44db90fbc9_9_52"/>
          <p:cNvSpPr txBox="1"/>
          <p:nvPr/>
        </p:nvSpPr>
        <p:spPr>
          <a:xfrm>
            <a:off x="5132175" y="8716975"/>
            <a:ext cx="819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77"/>
              <a:buFont typeface="Arial"/>
              <a:buNone/>
            </a:pPr>
            <a:r>
              <a:rPr lang="en-US" sz="6000" b="1">
                <a:solidFill>
                  <a:srgbClr val="38761D"/>
                </a:solidFill>
                <a:uFill>
                  <a:noFill/>
                </a:uFill>
                <a:latin typeface="Cormorant Garamond"/>
                <a:ea typeface="Cormorant Garamond"/>
                <a:cs typeface="Cormorant Garamond"/>
                <a:sym typeface="Cormorant 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Dashboard A2</a:t>
            </a:r>
            <a:endParaRPr sz="6000" b="1" strike="noStrike" cap="none">
              <a:solidFill>
                <a:srgbClr val="38761D"/>
              </a:solidFill>
            </a:endParaRPr>
          </a:p>
        </p:txBody>
      </p:sp>
      <p:sp>
        <p:nvSpPr>
          <p:cNvPr id="762" name="Google Shape;762;g344db90fbc9_9_52"/>
          <p:cNvSpPr/>
          <p:nvPr/>
        </p:nvSpPr>
        <p:spPr>
          <a:xfrm>
            <a:off x="11975" y="208375"/>
            <a:ext cx="4200900" cy="895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E3E3"/>
                </a:solidFill>
                <a:latin typeface="Quicksand"/>
                <a:ea typeface="Quicksand"/>
                <a:cs typeface="Quicksand"/>
                <a:sym typeface="Quicksand"/>
              </a:rPr>
              <a:t>DASHBOARD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3" name="Google Shape;763;g344db90fbc9_9_52"/>
          <p:cNvPicPr preferRelativeResize="0"/>
          <p:nvPr/>
        </p:nvPicPr>
        <p:blipFill rotWithShape="1">
          <a:blip r:embed="rId4">
            <a:alphaModFix/>
          </a:blip>
          <a:srcRect l="27722" t="15539" r="26896" b="17016"/>
          <a:stretch/>
        </p:blipFill>
        <p:spPr>
          <a:xfrm>
            <a:off x="9251025" y="1265725"/>
            <a:ext cx="8608566" cy="71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344db90fbc9_9_52"/>
          <p:cNvPicPr preferRelativeResize="0"/>
          <p:nvPr/>
        </p:nvPicPr>
        <p:blipFill rotWithShape="1">
          <a:blip r:embed="rId5">
            <a:alphaModFix/>
          </a:blip>
          <a:srcRect l="16513" r="16493" b="1835"/>
          <a:stretch/>
        </p:blipFill>
        <p:spPr>
          <a:xfrm>
            <a:off x="337650" y="1277975"/>
            <a:ext cx="8730902" cy="71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8"/>
          <p:cNvSpPr txBox="1"/>
          <p:nvPr/>
        </p:nvSpPr>
        <p:spPr>
          <a:xfrm>
            <a:off x="3442710" y="2968614"/>
            <a:ext cx="11402580" cy="318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77"/>
              <a:buFont typeface="Arial"/>
              <a:buNone/>
            </a:pPr>
            <a:r>
              <a:rPr lang="en-US" sz="18577" b="1" i="1" u="none" strike="noStrike" cap="none" dirty="0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Thank you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0" name="Google Shape;770;p18"/>
          <p:cNvCxnSpPr/>
          <p:nvPr/>
        </p:nvCxnSpPr>
        <p:spPr>
          <a:xfrm>
            <a:off x="5897880" y="2215083"/>
            <a:ext cx="649224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1" name="Google Shape;771;p18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72" name="Google Shape;772;p18"/>
          <p:cNvCxnSpPr/>
          <p:nvPr/>
        </p:nvCxnSpPr>
        <p:spPr>
          <a:xfrm>
            <a:off x="5897880" y="8159883"/>
            <a:ext cx="649224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3" name="Google Shape;773;p18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5"/>
          <p:cNvGrpSpPr/>
          <p:nvPr/>
        </p:nvGrpSpPr>
        <p:grpSpPr>
          <a:xfrm>
            <a:off x="11047699" y="-512663"/>
            <a:ext cx="7240301" cy="11312332"/>
            <a:chOff x="0" y="-47625"/>
            <a:chExt cx="4816592" cy="1127400"/>
          </a:xfrm>
        </p:grpSpPr>
        <p:sp>
          <p:nvSpPr>
            <p:cNvPr id="237" name="Google Shape;237;p5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sp>
          <p:nvSpPr>
            <p:cNvPr id="238" name="Google Shape;238;p5"/>
            <p:cNvSpPr txBox="1"/>
            <p:nvPr/>
          </p:nvSpPr>
          <p:spPr>
            <a:xfrm>
              <a:off x="0" y="-47625"/>
              <a:ext cx="4816500" cy="11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51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5"/>
          <p:cNvSpPr/>
          <p:nvPr/>
        </p:nvSpPr>
        <p:spPr>
          <a:xfrm>
            <a:off x="8831025" y="568374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 extrusionOk="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0" name="Google Shape;240;p5"/>
          <p:cNvSpPr txBox="1"/>
          <p:nvPr/>
        </p:nvSpPr>
        <p:spPr>
          <a:xfrm>
            <a:off x="499650" y="217609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Project 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499650" y="1313825"/>
            <a:ext cx="17380800" cy="8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700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Dalam proyek akhir ini, kami diminta untuk menyelesaikan sejumlah permintaan mengenai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Evaluasi Pencapaian Penjualan setiap bulannya</a:t>
            </a:r>
            <a:r>
              <a:rPr lang="en-US" sz="2700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menggunakan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Visualisation 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dengan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Looker Studio</a:t>
            </a:r>
            <a:r>
              <a:rPr lang="en-US" sz="2700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Permintaan tersebut berasal dari Tim Marketing. Data yang digunakan merupakan transaksi e-commerce pada tahun 2021 dan 2022</a:t>
            </a:r>
            <a:endParaRPr sz="27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7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700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Tujuan: </a:t>
            </a:r>
            <a:endParaRPr sz="2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Quicksand"/>
              <a:buAutoNum type="arabicPeriod"/>
            </a:pP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Menyusun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Dashboard interaktif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memantau dan mengevaluasi pencapaian penjualan tiap bulannya 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dengan menggunakan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Looker Studio</a:t>
            </a:r>
            <a:r>
              <a:rPr lang="en-US" sz="2700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7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Quicksand"/>
              <a:buAutoNum type="arabicPeriod"/>
            </a:pP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Mengidengtifikasi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perkembangan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campaign trend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tahun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2022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serta memberikan penjelasan bagaimana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call to action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-nya agar tim dapat mengambil sebuah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keputusan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ke depannya</a:t>
            </a:r>
            <a:r>
              <a:rPr lang="en-US" sz="2700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7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Quicksand"/>
              <a:buAutoNum type="arabicPeriod"/>
            </a:pP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Menampilkan category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mobile &amp; tablet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sudah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terjadi pembayaran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secara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jazzwallet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serta menampilkan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quantity dan customer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nya selama tahun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2022 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dalam chart interaktif Looker Studio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700" b="1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7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700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Manfaat:</a:t>
            </a:r>
            <a:endParaRPr sz="2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Mendukung Tim Marketing dalam pengambilan keputusan berbasis data</a:t>
            </a:r>
            <a:endParaRPr sz="27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Mengidentifikasi tren penjualan dan perilaku pelanggan</a:t>
            </a:r>
            <a:endParaRPr sz="27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Arial"/>
              <a:buChar char="•"/>
            </a:pPr>
            <a:r>
              <a:rPr lang="en-US" sz="2700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Meningkatkan pemahaman peserta terhadap penggunaan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Looker Studio</a:t>
            </a:r>
            <a:r>
              <a:rPr lang="en-US" sz="2700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dalam </a:t>
            </a:r>
            <a:r>
              <a:rPr lang="en-US" sz="2700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real business case</a:t>
            </a:r>
            <a:endParaRPr sz="2700" b="1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ec09d9089_0_38"/>
          <p:cNvSpPr/>
          <p:nvPr/>
        </p:nvSpPr>
        <p:spPr>
          <a:xfrm>
            <a:off x="15296547" y="75"/>
            <a:ext cx="2998329" cy="10286842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248" name="Google Shape;248;g36ec09d9089_0_38"/>
          <p:cNvSpPr txBox="1"/>
          <p:nvPr/>
        </p:nvSpPr>
        <p:spPr>
          <a:xfrm>
            <a:off x="894775" y="171084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Dataset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6ec09d9089_0_38"/>
          <p:cNvSpPr txBox="1"/>
          <p:nvPr/>
        </p:nvSpPr>
        <p:spPr>
          <a:xfrm>
            <a:off x="1643075" y="1232175"/>
            <a:ext cx="1346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 </a:t>
            </a:r>
            <a:r>
              <a:rPr lang="en-US" sz="2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yang digunakan adalah data yang berasal dari</a:t>
            </a:r>
            <a:r>
              <a:rPr lang="en-US" sz="24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Tokopedia </a:t>
            </a:r>
            <a:r>
              <a:rPr lang="en-US" sz="2400" b="0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(Bukan data sesungguhnya). Penjelasan dataset tersebut adalah sebagai berikut:</a:t>
            </a:r>
            <a:endParaRPr sz="2400" b="0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0" name="Google Shape;250;g36ec09d9089_0_38"/>
          <p:cNvSpPr/>
          <p:nvPr/>
        </p:nvSpPr>
        <p:spPr>
          <a:xfrm rot="5400000">
            <a:off x="-422075" y="9046399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 extrusionOk="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51" name="Google Shape;251;g36ec09d9089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850" y="2231775"/>
            <a:ext cx="12305700" cy="79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6ec09d9089_0_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f3d08c904_2_0"/>
          <p:cNvSpPr txBox="1"/>
          <p:nvPr/>
        </p:nvSpPr>
        <p:spPr>
          <a:xfrm>
            <a:off x="894775" y="171075"/>
            <a:ext cx="132408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Understanding </a:t>
            </a: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&amp; </a:t>
            </a: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36f3d08c904_2_0"/>
          <p:cNvSpPr txBox="1">
            <a:spLocks noGrp="1"/>
          </p:cNvSpPr>
          <p:nvPr>
            <p:ph type="body" idx="4294967295"/>
          </p:nvPr>
        </p:nvSpPr>
        <p:spPr>
          <a:xfrm>
            <a:off x="775500" y="1482799"/>
            <a:ext cx="6696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</a:pPr>
            <a:r>
              <a:rPr lang="en-US" sz="3020" b="1" dirty="0">
                <a:latin typeface="Quicksand"/>
                <a:ea typeface="Quicksand"/>
                <a:cs typeface="Quicksand"/>
                <a:sym typeface="Quicksand"/>
              </a:rPr>
              <a:t>Cek Data </a:t>
            </a:r>
            <a:r>
              <a:rPr lang="en-US" sz="3020" b="1" dirty="0" err="1">
                <a:latin typeface="Quicksand"/>
                <a:ea typeface="Quicksand"/>
                <a:cs typeface="Quicksand"/>
                <a:sym typeface="Quicksand"/>
              </a:rPr>
              <a:t>Duplikat</a:t>
            </a:r>
            <a:endParaRPr sz="302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9" name="Google Shape;259;g36f3d08c904_2_0"/>
          <p:cNvSpPr txBox="1"/>
          <p:nvPr/>
        </p:nvSpPr>
        <p:spPr>
          <a:xfrm>
            <a:off x="293650" y="5752500"/>
            <a:ext cx="426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E4561"/>
                </a:solidFill>
              </a:rPr>
              <a:t>2. Pilih Select All &gt; OK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36f3d08c904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3d08c904_2_0"/>
          <p:cNvSpPr/>
          <p:nvPr/>
        </p:nvSpPr>
        <p:spPr>
          <a:xfrm>
            <a:off x="14711031" y="44271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2" name="Google Shape;262;g36f3d08c904_2_0"/>
          <p:cNvSpPr txBox="1"/>
          <p:nvPr/>
        </p:nvSpPr>
        <p:spPr>
          <a:xfrm>
            <a:off x="535675" y="1895900"/>
            <a:ext cx="5433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E4561"/>
                </a:solidFill>
              </a:rPr>
              <a:t>1.</a:t>
            </a:r>
            <a:r>
              <a:rPr lang="en-US" sz="2800">
                <a:solidFill>
                  <a:srgbClr val="0E4561"/>
                </a:solidFill>
              </a:rPr>
              <a:t>  </a:t>
            </a:r>
            <a:r>
              <a:rPr lang="en-US" sz="2600" b="1">
                <a:solidFill>
                  <a:srgbClr val="0E4561"/>
                </a:solidFill>
              </a:rPr>
              <a:t>Pilih Remove Duplikat pada menu data tools pada tab data</a:t>
            </a:r>
            <a:endParaRPr sz="2900" b="1">
              <a:solidFill>
                <a:srgbClr val="0E4561"/>
              </a:solidFill>
            </a:endParaRPr>
          </a:p>
        </p:txBody>
      </p:sp>
      <p:pic>
        <p:nvPicPr>
          <p:cNvPr id="263" name="Google Shape;263;g36f3d08c904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2987900"/>
            <a:ext cx="2968850" cy="235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6f3d08c904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4850" y="6444300"/>
            <a:ext cx="3916725" cy="33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6f3d08c904_2_0"/>
          <p:cNvSpPr txBox="1"/>
          <p:nvPr/>
        </p:nvSpPr>
        <p:spPr>
          <a:xfrm>
            <a:off x="5914275" y="8099475"/>
            <a:ext cx="96543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E4561"/>
                </a:solidFill>
              </a:rPr>
              <a:t>Menghapus data duplikat penting agar visualisasi di Looker Studio agar hasil grafik dan perhitungan lebih akurat. Data bersih juga membuat dashboard lebih cepat dimuat dan informatif.</a:t>
            </a:r>
            <a:endParaRPr sz="2400" b="1">
              <a:solidFill>
                <a:srgbClr val="0E4561"/>
              </a:solidFill>
            </a:endParaRPr>
          </a:p>
        </p:txBody>
      </p:sp>
      <p:pic>
        <p:nvPicPr>
          <p:cNvPr id="266" name="Google Shape;266;g36f3d08c904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4550" y="2214600"/>
            <a:ext cx="11639248" cy="4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6f3d08c904_2_0"/>
          <p:cNvSpPr/>
          <p:nvPr/>
        </p:nvSpPr>
        <p:spPr>
          <a:xfrm>
            <a:off x="11094500" y="3060500"/>
            <a:ext cx="2118900" cy="162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3d08c904_2_54"/>
          <p:cNvSpPr txBox="1"/>
          <p:nvPr/>
        </p:nvSpPr>
        <p:spPr>
          <a:xfrm>
            <a:off x="894775" y="171075"/>
            <a:ext cx="132408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Understanding </a:t>
            </a: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&amp; </a:t>
            </a: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6f3d08c904_2_54"/>
          <p:cNvSpPr txBox="1">
            <a:spLocks noGrp="1"/>
          </p:cNvSpPr>
          <p:nvPr>
            <p:ph type="body" idx="4294967295"/>
          </p:nvPr>
        </p:nvSpPr>
        <p:spPr>
          <a:xfrm>
            <a:off x="775500" y="1498841"/>
            <a:ext cx="6696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</a:pPr>
            <a:r>
              <a:rPr lang="en-US" sz="3020" b="1" dirty="0">
                <a:latin typeface="Quicksand"/>
                <a:ea typeface="Quicksand"/>
                <a:cs typeface="Quicksand"/>
                <a:sym typeface="Quicksand"/>
              </a:rPr>
              <a:t>Cek Data Null</a:t>
            </a:r>
            <a:endParaRPr sz="302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" name="Google Shape;274;g36f3d08c904_2_54"/>
          <p:cNvSpPr txBox="1"/>
          <p:nvPr/>
        </p:nvSpPr>
        <p:spPr>
          <a:xfrm>
            <a:off x="535675" y="1895900"/>
            <a:ext cx="5433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E4561"/>
                </a:solidFill>
              </a:rPr>
              <a:t>1.</a:t>
            </a:r>
            <a:r>
              <a:rPr lang="en-US" sz="2800">
                <a:solidFill>
                  <a:srgbClr val="0E4561"/>
                </a:solidFill>
              </a:rPr>
              <a:t>  </a:t>
            </a:r>
            <a:r>
              <a:rPr lang="en-US" sz="2800" b="1">
                <a:solidFill>
                  <a:srgbClr val="0E4561"/>
                </a:solidFill>
              </a:rPr>
              <a:t>Pilih Menu Find &amp; Select lalu Go To Special</a:t>
            </a:r>
            <a:endParaRPr sz="2800" b="1">
              <a:solidFill>
                <a:srgbClr val="0E4561"/>
              </a:solidFill>
            </a:endParaRPr>
          </a:p>
        </p:txBody>
      </p:sp>
      <p:sp>
        <p:nvSpPr>
          <p:cNvPr id="275" name="Google Shape;275;g36f3d08c904_2_54"/>
          <p:cNvSpPr txBox="1"/>
          <p:nvPr/>
        </p:nvSpPr>
        <p:spPr>
          <a:xfrm>
            <a:off x="5754800" y="1909550"/>
            <a:ext cx="426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E4561"/>
                </a:solidFill>
              </a:rPr>
              <a:t>2. Pilih Blanks &gt; OK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36f3d08c904_2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6f3d08c904_2_54"/>
          <p:cNvSpPr/>
          <p:nvPr/>
        </p:nvSpPr>
        <p:spPr>
          <a:xfrm>
            <a:off x="14711031" y="44271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78" name="Google Shape;278;g36f3d08c904_2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275" y="3126500"/>
            <a:ext cx="3438550" cy="655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6f3d08c904_2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3975" y="3095000"/>
            <a:ext cx="5433001" cy="64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6f3d08c904_2_54"/>
          <p:cNvSpPr txBox="1"/>
          <p:nvPr/>
        </p:nvSpPr>
        <p:spPr>
          <a:xfrm>
            <a:off x="10881825" y="4114800"/>
            <a:ext cx="7298400" cy="3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12700" lvl="0" indent="0" algn="just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E4561"/>
                </a:solidFill>
              </a:rPr>
              <a:t>Data cleansing ini dibutuhkan membersihkan data dari sel kosong sebelum</a:t>
            </a:r>
            <a:endParaRPr sz="2400" b="1">
              <a:solidFill>
                <a:srgbClr val="0E4561"/>
              </a:solidFill>
            </a:endParaRPr>
          </a:p>
          <a:p>
            <a:pPr marL="12700" marR="12700" lvl="0" indent="0" algn="just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E4561"/>
                </a:solidFill>
              </a:rPr>
              <a:t>mengimpor ke Looker Studio untuk memastikan kualitas data yang baik,</a:t>
            </a:r>
            <a:endParaRPr sz="2400" b="1">
              <a:solidFill>
                <a:srgbClr val="0E4561"/>
              </a:solidFill>
            </a:endParaRPr>
          </a:p>
          <a:p>
            <a:pPr marL="12700" marR="12700" lvl="0" indent="0" algn="just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E4561"/>
                </a:solidFill>
              </a:rPr>
              <a:t>mencegah error dalam pemrosesan, dan menghasilkan visualisasi yang akurat</a:t>
            </a:r>
            <a:endParaRPr sz="2400" b="1">
              <a:solidFill>
                <a:srgbClr val="0E4561"/>
              </a:solidFill>
            </a:endParaRPr>
          </a:p>
          <a:p>
            <a:pPr marL="12700" marR="12700" lvl="0" indent="0" algn="just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E4561"/>
                </a:solidFill>
              </a:rPr>
              <a:t>dan informatif.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f3d08c904_2_32"/>
          <p:cNvSpPr txBox="1"/>
          <p:nvPr/>
        </p:nvSpPr>
        <p:spPr>
          <a:xfrm>
            <a:off x="894775" y="171084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6f3d08c904_2_32"/>
          <p:cNvSpPr txBox="1">
            <a:spLocks noGrp="1"/>
          </p:cNvSpPr>
          <p:nvPr>
            <p:ph type="body" idx="4294967295"/>
          </p:nvPr>
        </p:nvSpPr>
        <p:spPr>
          <a:xfrm>
            <a:off x="694863" y="1435417"/>
            <a:ext cx="6696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</a:pPr>
            <a:r>
              <a:rPr lang="en-US" sz="3020" b="1" dirty="0">
                <a:latin typeface="Quicksand"/>
                <a:ea typeface="Quicksand"/>
                <a:cs typeface="Quicksand"/>
                <a:sym typeface="Quicksand"/>
              </a:rPr>
              <a:t>Import Data ke Looker Studio</a:t>
            </a:r>
            <a:endParaRPr sz="302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g36f3d08c904_2_32"/>
          <p:cNvSpPr txBox="1"/>
          <p:nvPr/>
        </p:nvSpPr>
        <p:spPr>
          <a:xfrm>
            <a:off x="688075" y="1895900"/>
            <a:ext cx="4851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E4561"/>
                </a:solidFill>
              </a:rPr>
              <a:t>1.</a:t>
            </a:r>
            <a:r>
              <a:rPr lang="en-US" sz="3150">
                <a:solidFill>
                  <a:srgbClr val="0E4561"/>
                </a:solidFill>
              </a:rPr>
              <a:t>  </a:t>
            </a:r>
            <a:r>
              <a:rPr lang="en-US" sz="3150" b="1">
                <a:solidFill>
                  <a:srgbClr val="0E4561"/>
                </a:solidFill>
              </a:rPr>
              <a:t>Klik Create &gt; Report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36f3d08c904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641700"/>
            <a:ext cx="4038600" cy="346765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6f3d08c904_2_32"/>
          <p:cNvSpPr txBox="1"/>
          <p:nvPr/>
        </p:nvSpPr>
        <p:spPr>
          <a:xfrm>
            <a:off x="790425" y="6440600"/>
            <a:ext cx="69582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127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E4561"/>
                </a:solidFill>
              </a:rPr>
              <a:t>2. Pilih aplikasi data anda (Kami menggunakan Google Sheets)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36f3d08c904_2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7671277"/>
            <a:ext cx="5190726" cy="19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6f3d08c904_2_32"/>
          <p:cNvSpPr txBox="1"/>
          <p:nvPr/>
        </p:nvSpPr>
        <p:spPr>
          <a:xfrm>
            <a:off x="8574200" y="1985750"/>
            <a:ext cx="798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E4561"/>
                </a:solidFill>
              </a:rPr>
              <a:t>3. Pilih “URL” lalu paste Google Sheet Link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36f3d08c904_2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0" y="2738450"/>
            <a:ext cx="9390301" cy="296268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6f3d08c904_2_32"/>
          <p:cNvSpPr txBox="1"/>
          <p:nvPr/>
        </p:nvSpPr>
        <p:spPr>
          <a:xfrm>
            <a:off x="8853975" y="6499750"/>
            <a:ext cx="94785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E4561"/>
                </a:solidFill>
              </a:rPr>
              <a:t>4.</a:t>
            </a:r>
            <a:r>
              <a:rPr lang="en-US" sz="3150">
                <a:solidFill>
                  <a:srgbClr val="0E4561"/>
                </a:solidFill>
              </a:rPr>
              <a:t> </a:t>
            </a:r>
            <a:r>
              <a:rPr lang="en-US" sz="3150" b="1">
                <a:solidFill>
                  <a:srgbClr val="0E4561"/>
                </a:solidFill>
              </a:rPr>
              <a:t>Klik Add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36f3d08c904_2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0775" y="7283600"/>
            <a:ext cx="3796225" cy="15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36f3d08c904_2_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36f3d08c904_2_32"/>
          <p:cNvSpPr/>
          <p:nvPr/>
        </p:nvSpPr>
        <p:spPr>
          <a:xfrm>
            <a:off x="14711031" y="44271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3359</Words>
  <Application>Microsoft Office PowerPoint</Application>
  <PresentationFormat>Custom</PresentationFormat>
  <Paragraphs>380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Quicksand</vt:lpstr>
      <vt:lpstr>Cormorant Garamond</vt:lpstr>
      <vt:lpstr>Arial</vt:lpstr>
      <vt:lpstr>Quicksand Medium</vt:lpstr>
      <vt:lpstr>Courier New</vt:lpstr>
      <vt:lpstr>Calibri</vt:lpstr>
      <vt:lpstr>Bai Jamjuree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Jedy Sean Syah</cp:lastModifiedBy>
  <cp:revision>2</cp:revision>
  <dcterms:created xsi:type="dcterms:W3CDTF">2006-08-16T00:00:00Z</dcterms:created>
  <dcterms:modified xsi:type="dcterms:W3CDTF">2025-08-01T07:59:11Z</dcterms:modified>
</cp:coreProperties>
</file>